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1"/>
  </p:sldMasterIdLst>
  <p:notesMasterIdLst>
    <p:notesMasterId r:id="rId27"/>
  </p:notesMasterIdLst>
  <p:sldIdLst>
    <p:sldId id="3307" r:id="rId2"/>
    <p:sldId id="3340" r:id="rId3"/>
    <p:sldId id="3341" r:id="rId4"/>
    <p:sldId id="3365" r:id="rId5"/>
    <p:sldId id="3364" r:id="rId6"/>
    <p:sldId id="3363" r:id="rId7"/>
    <p:sldId id="3369" r:id="rId8"/>
    <p:sldId id="3367" r:id="rId9"/>
    <p:sldId id="3371" r:id="rId10"/>
    <p:sldId id="3373" r:id="rId11"/>
    <p:sldId id="3374" r:id="rId12"/>
    <p:sldId id="3370" r:id="rId13"/>
    <p:sldId id="3368" r:id="rId14"/>
    <p:sldId id="3372" r:id="rId15"/>
    <p:sldId id="3376" r:id="rId16"/>
    <p:sldId id="3377" r:id="rId17"/>
    <p:sldId id="3378" r:id="rId18"/>
    <p:sldId id="3379" r:id="rId19"/>
    <p:sldId id="3380" r:id="rId20"/>
    <p:sldId id="3381" r:id="rId21"/>
    <p:sldId id="275" r:id="rId22"/>
    <p:sldId id="294" r:id="rId23"/>
    <p:sldId id="3362" r:id="rId24"/>
    <p:sldId id="3361" r:id="rId25"/>
    <p:sldId id="3382" r:id="rId2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14398" userDrawn="1">
          <p15:clr>
            <a:srgbClr val="A4A3A4"/>
          </p15:clr>
        </p15:guide>
        <p15:guide id="54" orient="horz" pos="8160" userDrawn="1">
          <p15:clr>
            <a:srgbClr val="A4A3A4"/>
          </p15:clr>
        </p15:guide>
        <p15:guide id="55" pos="958" userDrawn="1">
          <p15:clr>
            <a:srgbClr val="A4A3A4"/>
          </p15:clr>
        </p15:guide>
        <p15:guide id="56" orient="horz" pos="480" userDrawn="1">
          <p15:clr>
            <a:srgbClr val="A4A3A4"/>
          </p15:clr>
        </p15:guide>
        <p15:guide id="57" pos="76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Lardier" initials="DL" lastIdx="8" clrIdx="0">
    <p:extLst>
      <p:ext uri="{19B8F6BF-5375-455C-9EA6-DF929625EA0E}">
        <p15:presenceInfo xmlns:p15="http://schemas.microsoft.com/office/powerpoint/2012/main" userId="S-1-5-21-3639515735-3000443172-754303046-34525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0D1B"/>
    <a:srgbClr val="CCF6FF"/>
    <a:srgbClr val="5178B3"/>
    <a:srgbClr val="2CB3EB"/>
    <a:srgbClr val="FA7B87"/>
    <a:srgbClr val="FB4756"/>
    <a:srgbClr val="CA252D"/>
    <a:srgbClr val="FA4069"/>
    <a:srgbClr val="F63D93"/>
    <a:srgbClr val="6CB5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68" autoAdjust="0"/>
    <p:restoredTop sz="95439" autoAdjust="0"/>
  </p:normalViewPr>
  <p:slideViewPr>
    <p:cSldViewPr snapToGrid="0" snapToObjects="1">
      <p:cViewPr varScale="1">
        <p:scale>
          <a:sx n="53" d="100"/>
          <a:sy n="53" d="100"/>
        </p:scale>
        <p:origin x="200" y="456"/>
      </p:cViewPr>
      <p:guideLst>
        <p:guide pos="14398"/>
        <p:guide orient="horz" pos="8160"/>
        <p:guide pos="958"/>
        <p:guide orient="horz" pos="480"/>
        <p:guide pos="7678"/>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Roboto Light" panose="02000000000000000000" pitchFamily="2" charset="0"/>
              </a:defRPr>
            </a:lvl1pPr>
          </a:lstStyle>
          <a:p>
            <a:fld id="{EFC10EE1-B198-C942-8235-326C972CBB30}" type="datetimeFigureOut">
              <a:rPr lang="en-US" smtClean="0"/>
              <a:pPr/>
              <a:t>10/16/23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Roboto Light" panose="02000000000000000000" pitchFamily="2"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Roboto Light" panose="02000000000000000000" pitchFamily="2" charset="0"/>
        <a:ea typeface="+mn-ea"/>
        <a:cs typeface="+mn-cs"/>
      </a:defRPr>
    </a:lvl1pPr>
    <a:lvl2pPr marL="914217" algn="l" defTabSz="914217" rtl="0" eaLnBrk="1" latinLnBrk="0" hangingPunct="1">
      <a:defRPr sz="2400" b="0" i="0" kern="1200">
        <a:solidFill>
          <a:schemeClr val="tx1"/>
        </a:solidFill>
        <a:latin typeface="Roboto Light" panose="02000000000000000000" pitchFamily="2" charset="0"/>
        <a:ea typeface="+mn-ea"/>
        <a:cs typeface="+mn-cs"/>
      </a:defRPr>
    </a:lvl2pPr>
    <a:lvl3pPr marL="1828434" algn="l" defTabSz="914217" rtl="0" eaLnBrk="1" latinLnBrk="0" hangingPunct="1">
      <a:defRPr sz="2400" b="0" i="0" kern="1200">
        <a:solidFill>
          <a:schemeClr val="tx1"/>
        </a:solidFill>
        <a:latin typeface="Roboto Light" panose="02000000000000000000" pitchFamily="2" charset="0"/>
        <a:ea typeface="+mn-ea"/>
        <a:cs typeface="+mn-cs"/>
      </a:defRPr>
    </a:lvl3pPr>
    <a:lvl4pPr marL="2742651" algn="l" defTabSz="914217" rtl="0" eaLnBrk="1" latinLnBrk="0" hangingPunct="1">
      <a:defRPr sz="2400" b="0" i="0" kern="1200">
        <a:solidFill>
          <a:schemeClr val="tx1"/>
        </a:solidFill>
        <a:latin typeface="Roboto Light" panose="02000000000000000000" pitchFamily="2" charset="0"/>
        <a:ea typeface="+mn-ea"/>
        <a:cs typeface="+mn-cs"/>
      </a:defRPr>
    </a:lvl4pPr>
    <a:lvl5pPr marL="3656868" algn="l" defTabSz="914217" rtl="0" eaLnBrk="1" latinLnBrk="0" hangingPunct="1">
      <a:defRPr sz="2400" b="0" i="0" kern="1200">
        <a:solidFill>
          <a:schemeClr val="tx1"/>
        </a:solidFill>
        <a:latin typeface="Roboto Light" panose="02000000000000000000" pitchFamily="2"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3DF0A-81FC-8D4A-BDA2-08571799D737}"/>
              </a:ext>
            </a:extLst>
          </p:cNvPr>
          <p:cNvSpPr>
            <a:spLocks noGrp="1"/>
          </p:cNvSpPr>
          <p:nvPr>
            <p:ph type="title"/>
          </p:nvPr>
        </p:nvSpPr>
        <p:spPr/>
        <p:txBody>
          <a:bodyPr/>
          <a:lstStyle>
            <a:lvl1pPr algn="ctr">
              <a:defRPr>
                <a:latin typeface="+mn-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761EFC-B1B2-7F4D-B7E6-FC16B95B145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324A32-7DC4-CF46-B1B2-DB9C6D8BDF32}"/>
              </a:ext>
            </a:extLst>
          </p:cNvPr>
          <p:cNvSpPr>
            <a:spLocks noGrp="1"/>
          </p:cNvSpPr>
          <p:nvPr>
            <p:ph type="dt" sz="half" idx="10"/>
          </p:nvPr>
        </p:nvSpPr>
        <p:spPr/>
        <p:txBody>
          <a:bodyPr/>
          <a:lstStyle/>
          <a:p>
            <a:fld id="{1FFFB900-8BC4-2A40-8452-A17DE0E5E5A3}" type="datetimeFigureOut">
              <a:rPr lang="en-US" smtClean="0"/>
              <a:t>10/16/23</a:t>
            </a:fld>
            <a:endParaRPr lang="en-US"/>
          </a:p>
        </p:txBody>
      </p:sp>
      <p:sp>
        <p:nvSpPr>
          <p:cNvPr id="5" name="Footer Placeholder 4">
            <a:extLst>
              <a:ext uri="{FF2B5EF4-FFF2-40B4-BE49-F238E27FC236}">
                <a16:creationId xmlns:a16="http://schemas.microsoft.com/office/drawing/2014/main" id="{C57809DE-E439-2943-951F-A33020D22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A4BB42-E4B5-7D45-A91B-3550EDE6329F}"/>
              </a:ext>
            </a:extLst>
          </p:cNvPr>
          <p:cNvSpPr>
            <a:spLocks noGrp="1"/>
          </p:cNvSpPr>
          <p:nvPr>
            <p:ph type="sldNum" sz="quarter" idx="12"/>
          </p:nvPr>
        </p:nvSpPr>
        <p:spPr/>
        <p:txBody>
          <a:bodyPr/>
          <a:lstStyle/>
          <a:p>
            <a:fld id="{305E18EA-4292-644A-8A18-B84012A08971}" type="slidenum">
              <a:rPr lang="en-US" smtClean="0"/>
              <a:t>‹#›</a:t>
            </a:fld>
            <a:endParaRPr lang="en-US"/>
          </a:p>
        </p:txBody>
      </p:sp>
    </p:spTree>
    <p:extLst>
      <p:ext uri="{BB962C8B-B14F-4D97-AF65-F5344CB8AC3E}">
        <p14:creationId xmlns:p14="http://schemas.microsoft.com/office/powerpoint/2010/main" val="21259458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6">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22272133" y="660985"/>
            <a:ext cx="764953" cy="492443"/>
          </a:xfrm>
          <a:prstGeom prst="rect">
            <a:avLst/>
          </a:prstGeom>
          <a:noFill/>
        </p:spPr>
        <p:txBody>
          <a:bodyPr wrap="square" rtlCol="0">
            <a:spAutoFit/>
          </a:bodyPr>
          <a:lstStyle/>
          <a:p>
            <a:pPr algn="ctr"/>
            <a:fld id="{C2130A1F-96FE-9345-9E91-FD9BE4197128}" type="slidenum">
              <a:rPr lang="en-US" sz="2600" b="0" i="0" spc="300" smtClean="0">
                <a:solidFill>
                  <a:schemeClr val="accent2"/>
                </a:solidFill>
                <a:latin typeface="Oswald Light" panose="02000303000000000000" pitchFamily="2" charset="77"/>
              </a:rPr>
              <a:pPr algn="ctr"/>
              <a:t>‹#›</a:t>
            </a:fld>
            <a:endParaRPr lang="en-US" sz="2600" b="0" i="0" spc="300" dirty="0">
              <a:solidFill>
                <a:schemeClr val="accent2"/>
              </a:solidFill>
              <a:latin typeface="Oswald Light" panose="02000303000000000000" pitchFamily="2" charset="77"/>
            </a:endParaRPr>
          </a:p>
        </p:txBody>
      </p:sp>
      <p:sp>
        <p:nvSpPr>
          <p:cNvPr id="5" name="Oval 4">
            <a:extLst>
              <a:ext uri="{FF2B5EF4-FFF2-40B4-BE49-F238E27FC236}">
                <a16:creationId xmlns:a16="http://schemas.microsoft.com/office/drawing/2014/main" id="{4F5D1CA9-D975-3349-8005-7229427D45F0}"/>
              </a:ext>
            </a:extLst>
          </p:cNvPr>
          <p:cNvSpPr/>
          <p:nvPr userDrawn="1"/>
        </p:nvSpPr>
        <p:spPr>
          <a:xfrm>
            <a:off x="22160623" y="446049"/>
            <a:ext cx="914400" cy="9144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mquazi" TargetMode="External"/><Relationship Id="rId2" Type="http://schemas.openxmlformats.org/officeDocument/2006/relationships/hyperlink" Target="https://expertsystems.inc/"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mailto:maquazi@salud.unm.edu"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quazi@salud.unm.edu" TargetMode="Externa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C0E85984-0E83-324C-BC7F-DDB17E0E189B}"/>
              </a:ext>
            </a:extLst>
          </p:cNvPr>
          <p:cNvSpPr txBox="1"/>
          <p:nvPr/>
        </p:nvSpPr>
        <p:spPr>
          <a:xfrm>
            <a:off x="4439009" y="129727"/>
            <a:ext cx="13630330" cy="6220742"/>
          </a:xfrm>
          <a:prstGeom prst="rect">
            <a:avLst/>
          </a:prstGeom>
          <a:noFill/>
        </p:spPr>
        <p:txBody>
          <a:bodyPr wrap="square" rtlCol="0" anchor="t">
            <a:spAutoFit/>
          </a:bodyPr>
          <a:lstStyle/>
          <a:p>
            <a:pPr algn="ctr"/>
            <a:r>
              <a:rPr lang="en-US" sz="8000" b="1" spc="300" dirty="0">
                <a:solidFill>
                  <a:schemeClr val="tx2"/>
                </a:solidFill>
                <a:latin typeface="Oswald" panose="02000503000000000000" pitchFamily="2" charset="77"/>
              </a:rPr>
              <a:t>Correlations, t-test, chi-squared test, and ANOVA</a:t>
            </a:r>
          </a:p>
          <a:p>
            <a:pPr algn="ctr"/>
            <a:r>
              <a:rPr lang="en-US" b="1" spc="300" dirty="0">
                <a:solidFill>
                  <a:schemeClr val="tx2"/>
                </a:solidFill>
                <a:latin typeface="Oswald" panose="02000503000000000000" pitchFamily="2" charset="77"/>
              </a:rPr>
              <a:t>Mohammed Quazi </a:t>
            </a:r>
          </a:p>
          <a:p>
            <a:pPr algn="ctr"/>
            <a:endParaRPr lang="en-US" sz="3200" b="1" spc="300" dirty="0">
              <a:solidFill>
                <a:schemeClr val="tx2"/>
              </a:solidFill>
              <a:latin typeface="Oswald" panose="02000503000000000000" pitchFamily="2" charset="77"/>
            </a:endParaRPr>
          </a:p>
          <a:p>
            <a:pPr algn="ctr"/>
            <a:r>
              <a:rPr lang="en-US" sz="3200" b="1" spc="300" dirty="0">
                <a:solidFill>
                  <a:schemeClr val="tx2"/>
                </a:solidFill>
                <a:latin typeface="Oswald" panose="02000503000000000000" pitchFamily="2" charset="77"/>
              </a:rPr>
              <a:t>Lead AIML | Expert Systems Inc. | </a:t>
            </a:r>
            <a:r>
              <a:rPr lang="en-US" sz="3200" b="1" spc="300" dirty="0">
                <a:solidFill>
                  <a:schemeClr val="tx2"/>
                </a:solidFill>
                <a:latin typeface="Oswald" panose="02000503000000000000" pitchFamily="2" charset="77"/>
                <a:hlinkClick r:id="rId2"/>
              </a:rPr>
              <a:t>https://expertsystems.inc</a:t>
            </a:r>
            <a:r>
              <a:rPr lang="en-US" sz="3200" b="1" spc="300" dirty="0">
                <a:solidFill>
                  <a:schemeClr val="tx2"/>
                </a:solidFill>
                <a:latin typeface="Oswald" panose="02000503000000000000" pitchFamily="2" charset="77"/>
              </a:rPr>
              <a:t> </a:t>
            </a:r>
          </a:p>
          <a:p>
            <a:pPr algn="ctr">
              <a:lnSpc>
                <a:spcPct val="150000"/>
              </a:lnSpc>
            </a:pPr>
            <a:r>
              <a:rPr lang="en-US" sz="3200" b="1" spc="300" dirty="0">
                <a:solidFill>
                  <a:schemeClr val="tx2"/>
                </a:solidFill>
                <a:latin typeface="Oswald" panose="02000503000000000000" pitchFamily="2" charset="77"/>
              </a:rPr>
              <a:t>Statistician | Dept of Psychiatry &amp; Behavioral Sciences UNM</a:t>
            </a:r>
          </a:p>
          <a:p>
            <a:pPr algn="ctr">
              <a:lnSpc>
                <a:spcPct val="150000"/>
              </a:lnSpc>
            </a:pPr>
            <a:r>
              <a:rPr lang="en-US" sz="3200" b="1" spc="300" dirty="0">
                <a:solidFill>
                  <a:schemeClr val="tx2"/>
                </a:solidFill>
                <a:latin typeface="Oswald" panose="02000503000000000000" pitchFamily="2" charset="77"/>
              </a:rPr>
              <a:t>Adjunct Faculty | Dept of Mathematics &amp; Statistics UNM</a:t>
            </a:r>
          </a:p>
          <a:p>
            <a:pPr algn="ctr">
              <a:lnSpc>
                <a:spcPct val="150000"/>
              </a:lnSpc>
            </a:pPr>
            <a:endParaRPr lang="en-US" sz="3200" b="1" spc="300" dirty="0">
              <a:solidFill>
                <a:schemeClr val="tx2"/>
              </a:solidFill>
              <a:latin typeface="Oswald" panose="02000503000000000000" pitchFamily="2" charset="77"/>
            </a:endParaRPr>
          </a:p>
        </p:txBody>
      </p:sp>
      <p:sp>
        <p:nvSpPr>
          <p:cNvPr id="38" name="Rectangle 37">
            <a:extLst>
              <a:ext uri="{FF2B5EF4-FFF2-40B4-BE49-F238E27FC236}">
                <a16:creationId xmlns:a16="http://schemas.microsoft.com/office/drawing/2014/main" id="{457341D9-9973-8545-BC54-3BD1A67C40DC}"/>
              </a:ext>
            </a:extLst>
          </p:cNvPr>
          <p:cNvSpPr/>
          <p:nvPr/>
        </p:nvSpPr>
        <p:spPr>
          <a:xfrm>
            <a:off x="10111174" y="3209320"/>
            <a:ext cx="2286000"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Light" panose="02000000000000000000" pitchFamily="2" charset="0"/>
            </a:endParaRPr>
          </a:p>
        </p:txBody>
      </p:sp>
      <p:sp>
        <p:nvSpPr>
          <p:cNvPr id="2" name="TextBox 1">
            <a:extLst>
              <a:ext uri="{FF2B5EF4-FFF2-40B4-BE49-F238E27FC236}">
                <a16:creationId xmlns:a16="http://schemas.microsoft.com/office/drawing/2014/main" id="{72BC7E1D-56E7-07BA-FC5D-3BD0BF2CBA4E}"/>
              </a:ext>
            </a:extLst>
          </p:cNvPr>
          <p:cNvSpPr txBox="1"/>
          <p:nvPr/>
        </p:nvSpPr>
        <p:spPr>
          <a:xfrm>
            <a:off x="496434" y="4325276"/>
            <a:ext cx="10614583" cy="8029891"/>
          </a:xfrm>
          <a:prstGeom prst="rect">
            <a:avLst/>
          </a:prstGeom>
          <a:noFill/>
        </p:spPr>
        <p:txBody>
          <a:bodyPr wrap="square" rtlCol="0" anchor="t">
            <a:spAutoFit/>
          </a:bodyPr>
          <a:lstStyle/>
          <a:p>
            <a:endParaRPr lang="en-US" sz="4400" b="1" u="sng" spc="300" dirty="0">
              <a:solidFill>
                <a:schemeClr val="tx2"/>
              </a:solidFill>
              <a:latin typeface="Oswald" panose="02000503000000000000" pitchFamily="2" charset="77"/>
            </a:endParaRPr>
          </a:p>
          <a:p>
            <a:r>
              <a:rPr lang="en-US" sz="4400" b="1" u="sng" spc="300" dirty="0">
                <a:solidFill>
                  <a:schemeClr val="tx2"/>
                </a:solidFill>
                <a:latin typeface="Oswald" panose="02000503000000000000" pitchFamily="2" charset="77"/>
              </a:rPr>
              <a:t>Overview</a:t>
            </a:r>
          </a:p>
          <a:p>
            <a:endParaRPr lang="en-US" sz="4000" b="1" spc="300" dirty="0">
              <a:solidFill>
                <a:schemeClr val="tx2"/>
              </a:solidFill>
              <a:latin typeface="Oswald" panose="02000503000000000000" pitchFamily="2" charset="77"/>
            </a:endParaRPr>
          </a:p>
          <a:p>
            <a:pPr marL="742950" indent="-742950">
              <a:lnSpc>
                <a:spcPct val="200000"/>
              </a:lnSpc>
              <a:buFont typeface="+mj-lt"/>
              <a:buAutoNum type="arabicPeriod"/>
            </a:pPr>
            <a:r>
              <a:rPr lang="en-US" sz="4000" b="1" spc="300" dirty="0">
                <a:solidFill>
                  <a:schemeClr val="tx2"/>
                </a:solidFill>
                <a:latin typeface="Oswald" panose="02000503000000000000" pitchFamily="2" charset="77"/>
              </a:rPr>
              <a:t>Correlations</a:t>
            </a:r>
          </a:p>
          <a:p>
            <a:pPr marL="742950" indent="-742950">
              <a:lnSpc>
                <a:spcPct val="200000"/>
              </a:lnSpc>
              <a:buFont typeface="+mj-lt"/>
              <a:buAutoNum type="arabicPeriod"/>
            </a:pPr>
            <a:r>
              <a:rPr lang="en-US" sz="4000" b="1" spc="300" dirty="0">
                <a:solidFill>
                  <a:schemeClr val="tx2"/>
                </a:solidFill>
                <a:latin typeface="Oswald" panose="02000503000000000000" pitchFamily="2" charset="77"/>
              </a:rPr>
              <a:t>T-test for means</a:t>
            </a:r>
          </a:p>
          <a:p>
            <a:pPr marL="742950" indent="-742950">
              <a:lnSpc>
                <a:spcPct val="200000"/>
              </a:lnSpc>
              <a:buFont typeface="+mj-lt"/>
              <a:buAutoNum type="arabicPeriod"/>
            </a:pPr>
            <a:r>
              <a:rPr lang="en-US" sz="4000" b="1" spc="300" dirty="0">
                <a:solidFill>
                  <a:schemeClr val="tx2"/>
                </a:solidFill>
                <a:latin typeface="Oswald" panose="02000503000000000000" pitchFamily="2" charset="77"/>
              </a:rPr>
              <a:t>Chi-squared test for independence</a:t>
            </a:r>
          </a:p>
          <a:p>
            <a:pPr marL="742950" indent="-742950">
              <a:lnSpc>
                <a:spcPct val="200000"/>
              </a:lnSpc>
              <a:buFont typeface="+mj-lt"/>
              <a:buAutoNum type="arabicPeriod"/>
            </a:pPr>
            <a:r>
              <a:rPr lang="en-US" sz="4000" b="1" spc="300" dirty="0">
                <a:solidFill>
                  <a:schemeClr val="tx2"/>
                </a:solidFill>
                <a:latin typeface="Oswald" panose="02000503000000000000" pitchFamily="2" charset="77"/>
              </a:rPr>
              <a:t>ANOVA (F-test)</a:t>
            </a:r>
          </a:p>
          <a:p>
            <a:pPr marL="742950" indent="-742950">
              <a:lnSpc>
                <a:spcPct val="200000"/>
              </a:lnSpc>
              <a:buFont typeface="+mj-lt"/>
              <a:buAutoNum type="arabicPeriod"/>
            </a:pPr>
            <a:r>
              <a:rPr lang="en-US" sz="4000" b="1" spc="300" dirty="0">
                <a:solidFill>
                  <a:schemeClr val="tx2"/>
                </a:solidFill>
                <a:latin typeface="Oswald" panose="02000503000000000000" pitchFamily="2" charset="77"/>
              </a:rPr>
              <a:t>Resources</a:t>
            </a:r>
          </a:p>
        </p:txBody>
      </p:sp>
      <p:sp>
        <p:nvSpPr>
          <p:cNvPr id="3" name="TextBox 2">
            <a:extLst>
              <a:ext uri="{FF2B5EF4-FFF2-40B4-BE49-F238E27FC236}">
                <a16:creationId xmlns:a16="http://schemas.microsoft.com/office/drawing/2014/main" id="{ED6F5133-2E89-C663-FF53-A0C9725E7E56}"/>
              </a:ext>
            </a:extLst>
          </p:cNvPr>
          <p:cNvSpPr txBox="1"/>
          <p:nvPr/>
        </p:nvSpPr>
        <p:spPr>
          <a:xfrm>
            <a:off x="7350211" y="5718333"/>
            <a:ext cx="7521611" cy="584775"/>
          </a:xfrm>
          <a:prstGeom prst="rect">
            <a:avLst/>
          </a:prstGeom>
          <a:noFill/>
        </p:spPr>
        <p:txBody>
          <a:bodyPr wrap="none" rtlCol="0" anchor="t">
            <a:spAutoFit/>
          </a:bodyPr>
          <a:lstStyle/>
          <a:p>
            <a:pPr algn="ctr"/>
            <a:r>
              <a:rPr lang="en-US" sz="3200" b="1" spc="300" dirty="0" err="1">
                <a:solidFill>
                  <a:schemeClr val="tx2"/>
                </a:solidFill>
                <a:latin typeface="Oswald" panose="02000503000000000000" pitchFamily="2" charset="77"/>
              </a:rPr>
              <a:t>Github</a:t>
            </a:r>
            <a:r>
              <a:rPr lang="en-US" sz="3200" b="1" spc="300" dirty="0">
                <a:solidFill>
                  <a:schemeClr val="tx2"/>
                </a:solidFill>
                <a:latin typeface="Oswald" panose="02000503000000000000" pitchFamily="2" charset="77"/>
              </a:rPr>
              <a:t>: </a:t>
            </a:r>
            <a:r>
              <a:rPr lang="en-US" sz="3200" b="1" spc="300" dirty="0">
                <a:solidFill>
                  <a:schemeClr val="tx2"/>
                </a:solidFill>
                <a:latin typeface="Oswald" panose="02000503000000000000" pitchFamily="2" charset="77"/>
                <a:hlinkClick r:id="rId3"/>
              </a:rPr>
              <a:t>https://github.com/mquazi</a:t>
            </a:r>
            <a:r>
              <a:rPr lang="en-US" sz="3200" b="1" spc="300" dirty="0">
                <a:solidFill>
                  <a:schemeClr val="tx2"/>
                </a:solidFill>
                <a:latin typeface="Oswald" panose="02000503000000000000" pitchFamily="2" charset="77"/>
              </a:rPr>
              <a:t> </a:t>
            </a:r>
          </a:p>
        </p:txBody>
      </p:sp>
      <p:pic>
        <p:nvPicPr>
          <p:cNvPr id="5" name="Picture 4" descr="A logo of a wolf&#10;&#10;Description automatically generated">
            <a:extLst>
              <a:ext uri="{FF2B5EF4-FFF2-40B4-BE49-F238E27FC236}">
                <a16:creationId xmlns:a16="http://schemas.microsoft.com/office/drawing/2014/main" id="{69DAF000-FC7B-C965-F2E8-9CA4B52CEA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69339" y="10462073"/>
            <a:ext cx="2540000" cy="3124200"/>
          </a:xfrm>
          <a:prstGeom prst="rect">
            <a:avLst/>
          </a:prstGeom>
        </p:spPr>
      </p:pic>
      <p:pic>
        <p:nvPicPr>
          <p:cNvPr id="7" name="Picture 6" descr="A red logo with a letter n&#10;&#10;Description automatically generated">
            <a:extLst>
              <a:ext uri="{FF2B5EF4-FFF2-40B4-BE49-F238E27FC236}">
                <a16:creationId xmlns:a16="http://schemas.microsoft.com/office/drawing/2014/main" id="{8B3549DC-5055-98EF-E8F3-62B7574893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07036" y="11783667"/>
            <a:ext cx="1714500" cy="1143000"/>
          </a:xfrm>
          <a:prstGeom prst="rect">
            <a:avLst/>
          </a:prstGeom>
        </p:spPr>
      </p:pic>
      <p:pic>
        <p:nvPicPr>
          <p:cNvPr id="8" name="Picture 7">
            <a:extLst>
              <a:ext uri="{FF2B5EF4-FFF2-40B4-BE49-F238E27FC236}">
                <a16:creationId xmlns:a16="http://schemas.microsoft.com/office/drawing/2014/main" id="{F0CB38CA-296D-A4EE-2EDC-8D1BD1986D0D}"/>
              </a:ext>
            </a:extLst>
          </p:cNvPr>
          <p:cNvPicPr>
            <a:picLocks noChangeAspect="1"/>
          </p:cNvPicPr>
          <p:nvPr/>
        </p:nvPicPr>
        <p:blipFill>
          <a:blip r:embed="rId6"/>
          <a:stretch>
            <a:fillRect/>
          </a:stretch>
        </p:blipFill>
        <p:spPr>
          <a:xfrm>
            <a:off x="14712313" y="11783667"/>
            <a:ext cx="2908178" cy="1496858"/>
          </a:xfrm>
          <a:prstGeom prst="rect">
            <a:avLst/>
          </a:prstGeom>
        </p:spPr>
      </p:pic>
    </p:spTree>
    <p:extLst>
      <p:ext uri="{BB962C8B-B14F-4D97-AF65-F5344CB8AC3E}">
        <p14:creationId xmlns:p14="http://schemas.microsoft.com/office/powerpoint/2010/main" val="6910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1" y="1459861"/>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Variations of a t-test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781979-B0D9-E14F-DE6A-FCC4C44D83E0}"/>
                  </a:ext>
                </a:extLst>
              </p:cNvPr>
              <p:cNvSpPr txBox="1"/>
              <p:nvPr/>
            </p:nvSpPr>
            <p:spPr>
              <a:xfrm>
                <a:off x="1271021" y="2699880"/>
                <a:ext cx="20337835" cy="11172289"/>
              </a:xfrm>
              <a:prstGeom prst="rect">
                <a:avLst/>
              </a:prstGeom>
              <a:noFill/>
            </p:spPr>
            <p:txBody>
              <a:bodyPr wrap="square" rtlCol="0" anchor="t">
                <a:spAutoFit/>
              </a:bodyPr>
              <a:lstStyle/>
              <a:p>
                <a:r>
                  <a:rPr lang="en-US" sz="4000" dirty="0">
                    <a:latin typeface=""/>
                  </a:rPr>
                  <a:t>1. Design the hypothesis</a:t>
                </a:r>
              </a:p>
              <a:p>
                <a:r>
                  <a:rPr lang="en-US" sz="4000" dirty="0">
                    <a:latin typeface=""/>
                  </a:rPr>
                  <a:t>H0: Population1 mean &gt;</a:t>
                </a:r>
                <a:r>
                  <a:rPr lang="en-US" sz="4000" dirty="0">
                    <a:ea typeface="Cambria Math" panose="02040503050406030204" pitchFamily="18" charset="0"/>
                  </a:rPr>
                  <a:t>   </a:t>
                </a:r>
                <a:r>
                  <a:rPr lang="en-US" sz="4000" dirty="0">
                    <a:latin typeface=""/>
                  </a:rPr>
                  <a:t>Population2 mean (two-sample t test)</a:t>
                </a:r>
              </a:p>
              <a:p>
                <a:r>
                  <a:rPr lang="en-US" sz="4000" dirty="0">
                    <a:latin typeface=""/>
                  </a:rPr>
                  <a:t>H0: Population1 mean &lt;</a:t>
                </a:r>
                <a:r>
                  <a:rPr lang="en-US" sz="4000" dirty="0">
                    <a:ea typeface="Cambria Math" panose="02040503050406030204" pitchFamily="18" charset="0"/>
                  </a:rPr>
                  <a:t>   </a:t>
                </a:r>
                <a:r>
                  <a:rPr lang="en-US" sz="4000" dirty="0">
                    <a:latin typeface=""/>
                  </a:rPr>
                  <a:t>Population2 mean (two-sample t test)</a:t>
                </a:r>
              </a:p>
              <a:p>
                <a:r>
                  <a:rPr lang="en-US" sz="4000" dirty="0">
                    <a:latin typeface=""/>
                  </a:rPr>
                  <a:t>H0: Population1 mean &gt; </a:t>
                </a:r>
                <a:r>
                  <a:rPr lang="en-US" sz="4000" dirty="0">
                    <a:ea typeface="Cambria Math" panose="02040503050406030204" pitchFamily="18" charset="0"/>
                  </a:rPr>
                  <a:t>0 </a:t>
                </a:r>
                <a:r>
                  <a:rPr lang="en-US" sz="4000" dirty="0">
                    <a:latin typeface=""/>
                  </a:rPr>
                  <a:t>(one-sample t test)</a:t>
                </a:r>
              </a:p>
              <a:p>
                <a:r>
                  <a:rPr lang="en-US" sz="4000" dirty="0">
                    <a:latin typeface=""/>
                  </a:rPr>
                  <a:t>H0: Population1 mean &lt;</a:t>
                </a:r>
                <a:r>
                  <a:rPr lang="en-US" sz="4000" dirty="0">
                    <a:ea typeface="Cambria Math" panose="02040503050406030204" pitchFamily="18" charset="0"/>
                  </a:rPr>
                  <a:t> 0 </a:t>
                </a:r>
                <a:r>
                  <a:rPr lang="en-US" sz="4000" dirty="0">
                    <a:latin typeface=""/>
                  </a:rPr>
                  <a:t>(one-sample t test)</a:t>
                </a:r>
              </a:p>
              <a:p>
                <a:r>
                  <a:rPr lang="en-US" sz="4000" dirty="0">
                    <a:latin typeface=""/>
                  </a:rPr>
                  <a:t>H0: Population1 mean = </a:t>
                </a:r>
                <a:r>
                  <a:rPr lang="en-US" sz="4000" dirty="0">
                    <a:latin typeface=""/>
                    <a:ea typeface="Cambria Math" panose="02040503050406030204" pitchFamily="18" charset="0"/>
                  </a:rPr>
                  <a:t>15</a:t>
                </a:r>
                <a:r>
                  <a:rPr lang="en-US" sz="4000" dirty="0">
                    <a:ea typeface="Cambria Math" panose="02040503050406030204" pitchFamily="18" charset="0"/>
                  </a:rPr>
                  <a:t> </a:t>
                </a:r>
                <a:r>
                  <a:rPr lang="en-US" sz="4000" dirty="0">
                    <a:latin typeface=""/>
                  </a:rPr>
                  <a:t>(one-sample t test)</a:t>
                </a:r>
              </a:p>
              <a:p>
                <a:r>
                  <a:rPr lang="en-US" sz="4000" dirty="0">
                    <a:latin typeface=""/>
                  </a:rPr>
                  <a:t>H0: Population1 mean &lt; 7</a:t>
                </a:r>
                <a:r>
                  <a:rPr lang="en-US" sz="4000" dirty="0">
                    <a:ea typeface="Cambria Math" panose="02040503050406030204" pitchFamily="18" charset="0"/>
                  </a:rPr>
                  <a:t> </a:t>
                </a:r>
                <a:r>
                  <a:rPr lang="en-US" sz="4000" dirty="0">
                    <a:latin typeface=""/>
                  </a:rPr>
                  <a:t>(one-sample t test)</a:t>
                </a:r>
              </a:p>
              <a:p>
                <a:endParaRPr lang="en-US" sz="4000" dirty="0">
                  <a:latin typeface=""/>
                </a:endParaRPr>
              </a:p>
              <a:p>
                <a:r>
                  <a:rPr lang="en-US" sz="4000" dirty="0">
                    <a:latin typeface=""/>
                  </a:rPr>
                  <a:t>2. Calculate the t-test statistic, </a:t>
                </a:r>
                <a:r>
                  <a:rPr lang="en-US" sz="4000" dirty="0" err="1">
                    <a:latin typeface=""/>
                  </a:rPr>
                  <a:t>df</a:t>
                </a:r>
                <a:r>
                  <a:rPr lang="en-US" sz="4000" dirty="0">
                    <a:latin typeface=""/>
                  </a:rPr>
                  <a:t>, p-value</a:t>
                </a:r>
              </a:p>
              <a:p>
                <a:endParaRPr lang="en-US" sz="4000" dirty="0">
                  <a:latin typeface=""/>
                </a:endParaRPr>
              </a:p>
              <a:p>
                <a:r>
                  <a:rPr lang="en-US" sz="4000" dirty="0">
                    <a:latin typeface=""/>
                  </a:rPr>
                  <a:t>3. Make the conclusion using p-value or the t-test statistic </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reject H0 or if the t-test statistic &gt; t critical value</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&gt;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fail to reject H0 or if the t-test statistic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oMath>
                </a14:m>
                <a:r>
                  <a:rPr lang="en-US" sz="4000" dirty="0">
                    <a:solidFill>
                      <a:srgbClr val="FF0000"/>
                    </a:solidFill>
                    <a:latin typeface=""/>
                  </a:rPr>
                  <a:t> t critical value</a:t>
                </a:r>
              </a:p>
              <a:p>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a:t>
                </a: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22" name="TextBox 21">
                <a:extLst>
                  <a:ext uri="{FF2B5EF4-FFF2-40B4-BE49-F238E27FC236}">
                    <a16:creationId xmlns:a16="http://schemas.microsoft.com/office/drawing/2014/main" id="{CA781979-B0D9-E14F-DE6A-FCC4C44D83E0}"/>
                  </a:ext>
                </a:extLst>
              </p:cNvPr>
              <p:cNvSpPr txBox="1">
                <a:spLocks noRot="1" noChangeAspect="1" noMove="1" noResize="1" noEditPoints="1" noAdjustHandles="1" noChangeArrowheads="1" noChangeShapeType="1" noTextEdit="1"/>
              </p:cNvSpPr>
              <p:nvPr/>
            </p:nvSpPr>
            <p:spPr>
              <a:xfrm>
                <a:off x="1271021" y="2699880"/>
                <a:ext cx="20337835" cy="11172289"/>
              </a:xfrm>
              <a:prstGeom prst="rect">
                <a:avLst/>
              </a:prstGeom>
              <a:blipFill>
                <a:blip r:embed="rId2"/>
                <a:stretch>
                  <a:fillRect l="-1061" t="-908"/>
                </a:stretch>
              </a:blipFill>
            </p:spPr>
            <p:txBody>
              <a:bodyPr/>
              <a:lstStyle/>
              <a:p>
                <a:r>
                  <a:rPr lang="en-US">
                    <a:noFill/>
                  </a:rPr>
                  <a:t> </a:t>
                </a:r>
              </a:p>
            </p:txBody>
          </p:sp>
        </mc:Fallback>
      </mc:AlternateContent>
    </p:spTree>
    <p:extLst>
      <p:ext uri="{BB962C8B-B14F-4D97-AF65-F5344CB8AC3E}">
        <p14:creationId xmlns:p14="http://schemas.microsoft.com/office/powerpoint/2010/main" val="206483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1" y="1459861"/>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Variations of a t-test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781979-B0D9-E14F-DE6A-FCC4C44D83E0}"/>
                  </a:ext>
                </a:extLst>
              </p:cNvPr>
              <p:cNvSpPr txBox="1"/>
              <p:nvPr/>
            </p:nvSpPr>
            <p:spPr>
              <a:xfrm>
                <a:off x="1271021" y="2699880"/>
                <a:ext cx="20337835" cy="8710077"/>
              </a:xfrm>
              <a:prstGeom prst="rect">
                <a:avLst/>
              </a:prstGeom>
              <a:noFill/>
            </p:spPr>
            <p:txBody>
              <a:bodyPr wrap="square" rtlCol="0" anchor="t">
                <a:spAutoFit/>
              </a:bodyPr>
              <a:lstStyle/>
              <a:p>
                <a:r>
                  <a:rPr lang="en-US" sz="4000" dirty="0">
                    <a:latin typeface=""/>
                  </a:rPr>
                  <a:t>1. Design the hypothesis</a:t>
                </a:r>
              </a:p>
              <a:p>
                <a:r>
                  <a:rPr lang="en-US" sz="4000" dirty="0">
                    <a:latin typeface=""/>
                  </a:rPr>
                  <a:t>H0: Population1 mean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r>
                  <a:rPr lang="en-US" sz="4000" dirty="0">
                    <a:ea typeface="Cambria Math" panose="02040503050406030204" pitchFamily="18" charset="0"/>
                  </a:rPr>
                  <a:t>  </a:t>
                </a:r>
                <a:r>
                  <a:rPr lang="en-US" sz="4000" dirty="0">
                    <a:latin typeface=""/>
                  </a:rPr>
                  <a:t>Population2 mean (independent t test)</a:t>
                </a:r>
              </a:p>
              <a:p>
                <a:r>
                  <a:rPr lang="en-US" sz="4000" dirty="0">
                    <a:latin typeface=""/>
                  </a:rPr>
                  <a:t>H0: Population1 mean at time1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r>
                  <a:rPr lang="en-US" sz="4000" dirty="0">
                    <a:ea typeface="Cambria Math" panose="02040503050406030204" pitchFamily="18" charset="0"/>
                  </a:rPr>
                  <a:t>  </a:t>
                </a:r>
                <a:r>
                  <a:rPr lang="en-US" sz="4000" dirty="0">
                    <a:latin typeface=""/>
                  </a:rPr>
                  <a:t>Population1 mean at time 2 (dependent t test)</a:t>
                </a:r>
              </a:p>
              <a:p>
                <a:endParaRPr lang="en-US" sz="4000" dirty="0">
                  <a:latin typeface=""/>
                </a:endParaRPr>
              </a:p>
              <a:p>
                <a:r>
                  <a:rPr lang="en-US" sz="4000" dirty="0">
                    <a:latin typeface=""/>
                  </a:rPr>
                  <a:t>2. Calculate the t-test statistic, </a:t>
                </a:r>
                <a:r>
                  <a:rPr lang="en-US" sz="4000" dirty="0" err="1">
                    <a:latin typeface=""/>
                  </a:rPr>
                  <a:t>df</a:t>
                </a:r>
                <a:r>
                  <a:rPr lang="en-US" sz="4000" dirty="0">
                    <a:latin typeface=""/>
                  </a:rPr>
                  <a:t>, p-value</a:t>
                </a:r>
              </a:p>
              <a:p>
                <a:endParaRPr lang="en-US" sz="4000" dirty="0">
                  <a:latin typeface=""/>
                </a:endParaRPr>
              </a:p>
              <a:p>
                <a:r>
                  <a:rPr lang="en-US" sz="4000" dirty="0">
                    <a:latin typeface=""/>
                  </a:rPr>
                  <a:t>3. Make the conclusion using p-value or the t-test statistic </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reject H0 or if the t-test statistic &gt; t critical value</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&gt;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fail to reject H0 or if the t-test statistic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oMath>
                </a14:m>
                <a:r>
                  <a:rPr lang="en-US" sz="4000" dirty="0">
                    <a:solidFill>
                      <a:srgbClr val="FF0000"/>
                    </a:solidFill>
                    <a:latin typeface=""/>
                  </a:rPr>
                  <a:t> t critical value</a:t>
                </a:r>
              </a:p>
              <a:p>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a:t>
                </a: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22" name="TextBox 21">
                <a:extLst>
                  <a:ext uri="{FF2B5EF4-FFF2-40B4-BE49-F238E27FC236}">
                    <a16:creationId xmlns:a16="http://schemas.microsoft.com/office/drawing/2014/main" id="{CA781979-B0D9-E14F-DE6A-FCC4C44D83E0}"/>
                  </a:ext>
                </a:extLst>
              </p:cNvPr>
              <p:cNvSpPr txBox="1">
                <a:spLocks noRot="1" noChangeAspect="1" noMove="1" noResize="1" noEditPoints="1" noAdjustHandles="1" noChangeArrowheads="1" noChangeShapeType="1" noTextEdit="1"/>
              </p:cNvSpPr>
              <p:nvPr/>
            </p:nvSpPr>
            <p:spPr>
              <a:xfrm>
                <a:off x="1271021" y="2699880"/>
                <a:ext cx="20337835" cy="8710077"/>
              </a:xfrm>
              <a:prstGeom prst="rect">
                <a:avLst/>
              </a:prstGeom>
              <a:blipFill>
                <a:blip r:embed="rId2"/>
                <a:stretch>
                  <a:fillRect l="-1061" t="-1164"/>
                </a:stretch>
              </a:blipFill>
            </p:spPr>
            <p:txBody>
              <a:bodyPr/>
              <a:lstStyle/>
              <a:p>
                <a:r>
                  <a:rPr lang="en-US">
                    <a:noFill/>
                  </a:rPr>
                  <a:t> </a:t>
                </a:r>
              </a:p>
            </p:txBody>
          </p:sp>
        </mc:Fallback>
      </mc:AlternateContent>
    </p:spTree>
    <p:extLst>
      <p:ext uri="{BB962C8B-B14F-4D97-AF65-F5344CB8AC3E}">
        <p14:creationId xmlns:p14="http://schemas.microsoft.com/office/powerpoint/2010/main" val="638417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2" y="219842"/>
            <a:ext cx="15257117"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Chi-squared test for independence -- Compare counts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C896F95-E680-03BA-0740-FAF4E851757A}"/>
                  </a:ext>
                </a:extLst>
              </p:cNvPr>
              <p:cNvSpPr txBox="1"/>
              <p:nvPr/>
            </p:nvSpPr>
            <p:spPr>
              <a:xfrm>
                <a:off x="1271020" y="1459861"/>
                <a:ext cx="18269309" cy="1261756"/>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steps of a Chi-squared (</a:t>
                </a:r>
                <a14:m>
                  <m:oMath xmlns:m="http://schemas.openxmlformats.org/officeDocument/2006/math">
                    <m:sSup>
                      <m:sSupPr>
                        <m:ctrlPr>
                          <a:rPr lang="en-US" sz="4400" b="1" i="1" spc="300" smtClean="0">
                            <a:solidFill>
                              <a:schemeClr val="tx2"/>
                            </a:solidFill>
                            <a:latin typeface="Cambria Math" panose="02040503050406030204" pitchFamily="18" charset="0"/>
                          </a:rPr>
                        </m:ctrlPr>
                      </m:sSupPr>
                      <m:e>
                        <m:r>
                          <a:rPr lang="en-US" sz="4400" b="1" i="1" spc="300" smtClean="0">
                            <a:solidFill>
                              <a:schemeClr val="tx2"/>
                            </a:solidFill>
                            <a:latin typeface="Cambria Math" panose="02040503050406030204" pitchFamily="18" charset="0"/>
                            <a:ea typeface="Cambria Math" panose="02040503050406030204" pitchFamily="18" charset="0"/>
                          </a:rPr>
                          <m:t>𝝌</m:t>
                        </m:r>
                      </m:e>
                      <m:sup>
                        <m:r>
                          <a:rPr lang="en-US" sz="4400" b="1" i="1" spc="300" smtClean="0">
                            <a:solidFill>
                              <a:schemeClr val="tx2"/>
                            </a:solidFill>
                            <a:latin typeface="Cambria Math" panose="02040503050406030204" pitchFamily="18" charset="0"/>
                          </a:rPr>
                          <m:t>𝟐</m:t>
                        </m:r>
                      </m:sup>
                    </m:sSup>
                  </m:oMath>
                </a14:m>
                <a:r>
                  <a:rPr lang="en-US" sz="4400" b="1" spc="300" dirty="0">
                    <a:solidFill>
                      <a:schemeClr val="tx2"/>
                    </a:solidFill>
                    <a:latin typeface="Oswald" panose="02000503000000000000" pitchFamily="2" charset="77"/>
                  </a:rPr>
                  <a:t>) test (</a:t>
                </a:r>
                <a:r>
                  <a:rPr lang="en-US" sz="4400" b="1" spc="300" dirty="0">
                    <a:solidFill>
                      <a:srgbClr val="FF0000"/>
                    </a:solidFill>
                    <a:latin typeface="Oswald" panose="02000503000000000000" pitchFamily="2" charset="77"/>
                  </a:rPr>
                  <a:t>categorical variables only</a:t>
                </a:r>
                <a:r>
                  <a:rPr lang="en-US" sz="4400" b="1" spc="300" dirty="0">
                    <a:solidFill>
                      <a:schemeClr val="tx2"/>
                    </a:solidFill>
                    <a:latin typeface="Oswald" panose="02000503000000000000" pitchFamily="2" charset="77"/>
                  </a:rPr>
                  <a:t>) </a:t>
                </a:r>
              </a:p>
            </p:txBody>
          </p:sp>
        </mc:Choice>
        <mc:Fallback xmlns="">
          <p:sp>
            <p:nvSpPr>
              <p:cNvPr id="21" name="TextBox 20">
                <a:extLst>
                  <a:ext uri="{FF2B5EF4-FFF2-40B4-BE49-F238E27FC236}">
                    <a16:creationId xmlns:a16="http://schemas.microsoft.com/office/drawing/2014/main" id="{8C896F95-E680-03BA-0740-FAF4E851757A}"/>
                  </a:ext>
                </a:extLst>
              </p:cNvPr>
              <p:cNvSpPr txBox="1">
                <a:spLocks noRot="1" noChangeAspect="1" noMove="1" noResize="1" noEditPoints="1" noAdjustHandles="1" noChangeArrowheads="1" noChangeShapeType="1" noTextEdit="1"/>
              </p:cNvSpPr>
              <p:nvPr/>
            </p:nvSpPr>
            <p:spPr>
              <a:xfrm>
                <a:off x="1271020" y="1459861"/>
                <a:ext cx="18269309" cy="1261756"/>
              </a:xfrm>
              <a:prstGeom prst="rect">
                <a:avLst/>
              </a:prstGeom>
              <a:blipFill>
                <a:blip r:embed="rId2"/>
                <a:stretch>
                  <a:fillRect l="-1390" b="-217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781979-B0D9-E14F-DE6A-FCC4C44D83E0}"/>
                  </a:ext>
                </a:extLst>
              </p:cNvPr>
              <p:cNvSpPr txBox="1"/>
              <p:nvPr/>
            </p:nvSpPr>
            <p:spPr>
              <a:xfrm>
                <a:off x="1271021" y="3189651"/>
                <a:ext cx="20337835" cy="12403395"/>
              </a:xfrm>
              <a:prstGeom prst="rect">
                <a:avLst/>
              </a:prstGeom>
              <a:noFill/>
            </p:spPr>
            <p:txBody>
              <a:bodyPr wrap="square" rtlCol="0" anchor="t">
                <a:spAutoFit/>
              </a:bodyPr>
              <a:lstStyle/>
              <a:p>
                <a:r>
                  <a:rPr lang="en-US" sz="4000" dirty="0">
                    <a:latin typeface=""/>
                  </a:rPr>
                  <a:t>1. Design the hypothesis</a:t>
                </a:r>
              </a:p>
              <a:p>
                <a:r>
                  <a:rPr lang="en-US" sz="4000" dirty="0">
                    <a:latin typeface=""/>
                  </a:rPr>
                  <a:t>H0: There is </a:t>
                </a:r>
                <a:r>
                  <a:rPr lang="en-US" sz="4000" dirty="0">
                    <a:solidFill>
                      <a:srgbClr val="FF0000"/>
                    </a:solidFill>
                    <a:latin typeface=""/>
                  </a:rPr>
                  <a:t>no</a:t>
                </a:r>
                <a:r>
                  <a:rPr lang="en-US" sz="4000" dirty="0">
                    <a:latin typeface=""/>
                  </a:rPr>
                  <a:t> relationship between variable 1 and variable 2 (Null hypothesis)</a:t>
                </a:r>
              </a:p>
              <a:p>
                <a:r>
                  <a:rPr lang="en-US" sz="4000" dirty="0">
                    <a:latin typeface=""/>
                  </a:rPr>
                  <a:t>H1: There is </a:t>
                </a:r>
                <a:r>
                  <a:rPr lang="en-US" sz="4000" dirty="0">
                    <a:solidFill>
                      <a:srgbClr val="FF0000"/>
                    </a:solidFill>
                    <a:latin typeface=""/>
                  </a:rPr>
                  <a:t>a</a:t>
                </a:r>
                <a:r>
                  <a:rPr lang="en-US" sz="4000" dirty="0">
                    <a:latin typeface=""/>
                  </a:rPr>
                  <a:t> relationship between variable 1 and variable 2 (Alternate hypothesis) </a:t>
                </a:r>
              </a:p>
              <a:p>
                <a:endParaRPr lang="en-US" sz="4000" dirty="0">
                  <a:latin typeface=""/>
                </a:endParaRPr>
              </a:p>
              <a:p>
                <a:r>
                  <a:rPr lang="en-US" sz="4000" dirty="0">
                    <a:latin typeface=""/>
                  </a:rPr>
                  <a:t>2. Calculate the </a:t>
                </a:r>
                <a14:m>
                  <m:oMath xmlns:m="http://schemas.openxmlformats.org/officeDocument/2006/math">
                    <m:sSup>
                      <m:sSupPr>
                        <m:ctrlPr>
                          <a:rPr lang="en-US" sz="4000" b="1" i="1" spc="300" smtClean="0">
                            <a:solidFill>
                              <a:schemeClr val="tx2"/>
                            </a:solidFill>
                            <a:latin typeface="Cambria Math" panose="02040503050406030204" pitchFamily="18" charset="0"/>
                          </a:rPr>
                        </m:ctrlPr>
                      </m:sSupPr>
                      <m:e>
                        <m:r>
                          <a:rPr lang="en-US" sz="4000" b="1" i="1" spc="300" smtClean="0">
                            <a:solidFill>
                              <a:schemeClr val="tx2"/>
                            </a:solidFill>
                            <a:latin typeface="Cambria Math" panose="02040503050406030204" pitchFamily="18" charset="0"/>
                            <a:ea typeface="Cambria Math" panose="02040503050406030204" pitchFamily="18" charset="0"/>
                          </a:rPr>
                          <m:t>𝝌</m:t>
                        </m:r>
                      </m:e>
                      <m:sup>
                        <m:r>
                          <a:rPr lang="en-US" sz="4000" b="1" i="1" spc="300" smtClean="0">
                            <a:solidFill>
                              <a:schemeClr val="tx2"/>
                            </a:solidFill>
                            <a:latin typeface="Cambria Math" panose="02040503050406030204" pitchFamily="18" charset="0"/>
                          </a:rPr>
                          <m:t>𝟐</m:t>
                        </m:r>
                      </m:sup>
                    </m:sSup>
                  </m:oMath>
                </a14:m>
                <a:r>
                  <a:rPr lang="en-US" sz="4000" dirty="0">
                    <a:latin typeface=""/>
                  </a:rPr>
                  <a:t>-test statistic, </a:t>
                </a:r>
                <a:r>
                  <a:rPr lang="en-US" sz="4000" dirty="0" err="1">
                    <a:latin typeface=""/>
                  </a:rPr>
                  <a:t>df</a:t>
                </a:r>
                <a:r>
                  <a:rPr lang="en-US" sz="4000" dirty="0">
                    <a:latin typeface=""/>
                  </a:rPr>
                  <a:t>, p-value</a:t>
                </a:r>
              </a:p>
              <a:p>
                <a:endParaRPr lang="en-US" sz="4000" dirty="0">
                  <a:latin typeface=""/>
                </a:endParaRPr>
              </a:p>
              <a:p>
                <a:r>
                  <a:rPr lang="en-US" sz="4000" dirty="0">
                    <a:latin typeface=""/>
                  </a:rPr>
                  <a:t>3. Make the conclusion using p-value or the </a:t>
                </a:r>
                <a14:m>
                  <m:oMath xmlns:m="http://schemas.openxmlformats.org/officeDocument/2006/math">
                    <m:sSup>
                      <m:sSupPr>
                        <m:ctrlPr>
                          <a:rPr lang="en-US" sz="4000" b="1" i="1" spc="300" smtClean="0">
                            <a:solidFill>
                              <a:schemeClr val="tx2"/>
                            </a:solidFill>
                            <a:latin typeface="Cambria Math" panose="02040503050406030204" pitchFamily="18" charset="0"/>
                          </a:rPr>
                        </m:ctrlPr>
                      </m:sSupPr>
                      <m:e>
                        <m:r>
                          <a:rPr lang="en-US" sz="4000" b="1" i="1" spc="300" smtClean="0">
                            <a:solidFill>
                              <a:schemeClr val="tx2"/>
                            </a:solidFill>
                            <a:latin typeface="Cambria Math" panose="02040503050406030204" pitchFamily="18" charset="0"/>
                            <a:ea typeface="Cambria Math" panose="02040503050406030204" pitchFamily="18" charset="0"/>
                          </a:rPr>
                          <m:t>𝝌</m:t>
                        </m:r>
                      </m:e>
                      <m:sup>
                        <m:r>
                          <a:rPr lang="en-US" sz="4000" b="1" i="1" spc="300" smtClean="0">
                            <a:solidFill>
                              <a:schemeClr val="tx2"/>
                            </a:solidFill>
                            <a:latin typeface="Cambria Math" panose="02040503050406030204" pitchFamily="18" charset="0"/>
                          </a:rPr>
                          <m:t>𝟐</m:t>
                        </m:r>
                      </m:sup>
                    </m:sSup>
                    <m:r>
                      <a:rPr lang="en-US" sz="4000" b="1" i="1" spc="300" smtClean="0">
                        <a:solidFill>
                          <a:schemeClr val="tx2"/>
                        </a:solidFill>
                        <a:latin typeface="Cambria Math" panose="02040503050406030204" pitchFamily="18" charset="0"/>
                      </a:rPr>
                      <m:t> </m:t>
                    </m:r>
                  </m:oMath>
                </a14:m>
                <a:r>
                  <a:rPr lang="en-US" sz="4000" dirty="0">
                    <a:latin typeface=""/>
                  </a:rPr>
                  <a:t>test statistic </a:t>
                </a:r>
              </a:p>
              <a:p>
                <a:r>
                  <a:rPr lang="en-US" sz="4000" dirty="0">
                    <a:solidFill>
                      <a:srgbClr val="FF0000"/>
                    </a:solidFill>
                    <a:latin typeface=""/>
                  </a:rPr>
                  <a:t>If p-value </a:t>
                </a:r>
                <a14:m>
                  <m:oMath xmlns:m="http://schemas.openxmlformats.org/officeDocument/2006/math">
                    <m:r>
                      <a:rPr lang="en-US" sz="4000" i="1">
                        <a:solidFill>
                          <a:srgbClr val="FF0000"/>
                        </a:solidFill>
                        <a:latin typeface="Cambria Math" panose="02040503050406030204" pitchFamily="18" charset="0"/>
                        <a:ea typeface="Cambria Math" panose="02040503050406030204" pitchFamily="18" charset="0"/>
                      </a:rPr>
                      <m:t>≤</m:t>
                    </m:r>
                    <m:r>
                      <a:rPr lang="en-US" sz="4000" i="1">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reject H0 or if the </a:t>
                </a:r>
                <a14:m>
                  <m:oMath xmlns:m="http://schemas.openxmlformats.org/officeDocument/2006/math">
                    <m:sSup>
                      <m:sSupPr>
                        <m:ctrlPr>
                          <a:rPr lang="en-US" sz="4000" b="1" i="1" spc="300">
                            <a:solidFill>
                              <a:srgbClr val="FF0000"/>
                            </a:solidFill>
                            <a:latin typeface="Cambria Math" panose="02040503050406030204" pitchFamily="18" charset="0"/>
                          </a:rPr>
                        </m:ctrlPr>
                      </m:sSupPr>
                      <m:e>
                        <m:r>
                          <a:rPr lang="en-US" sz="4000" b="1" i="1" spc="300">
                            <a:solidFill>
                              <a:srgbClr val="FF0000"/>
                            </a:solidFill>
                            <a:latin typeface="Cambria Math" panose="02040503050406030204" pitchFamily="18" charset="0"/>
                            <a:ea typeface="Cambria Math" panose="02040503050406030204" pitchFamily="18" charset="0"/>
                          </a:rPr>
                          <m:t>𝝌</m:t>
                        </m:r>
                      </m:e>
                      <m:sup>
                        <m:r>
                          <a:rPr lang="en-US" sz="4000" b="1" i="1" spc="300">
                            <a:solidFill>
                              <a:srgbClr val="FF0000"/>
                            </a:solidFill>
                            <a:latin typeface="Cambria Math" panose="02040503050406030204" pitchFamily="18" charset="0"/>
                          </a:rPr>
                          <m:t>𝟐</m:t>
                        </m:r>
                      </m:sup>
                    </m:sSup>
                    <m:r>
                      <a:rPr lang="en-US" sz="4000" b="1" i="1" spc="300">
                        <a:solidFill>
                          <a:srgbClr val="FF0000"/>
                        </a:solidFill>
                        <a:latin typeface="Cambria Math" panose="02040503050406030204" pitchFamily="18" charset="0"/>
                      </a:rPr>
                      <m:t> </m:t>
                    </m:r>
                  </m:oMath>
                </a14:m>
                <a:r>
                  <a:rPr lang="en-US" sz="4000" dirty="0">
                    <a:solidFill>
                      <a:srgbClr val="FF0000"/>
                    </a:solidFill>
                    <a:latin typeface=""/>
                  </a:rPr>
                  <a:t>test statistic &gt; </a:t>
                </a:r>
                <a14:m>
                  <m:oMath xmlns:m="http://schemas.openxmlformats.org/officeDocument/2006/math">
                    <m:sSup>
                      <m:sSupPr>
                        <m:ctrlPr>
                          <a:rPr lang="en-US" sz="4000" b="1" i="1" spc="300">
                            <a:solidFill>
                              <a:srgbClr val="FF0000"/>
                            </a:solidFill>
                            <a:latin typeface="Cambria Math" panose="02040503050406030204" pitchFamily="18" charset="0"/>
                          </a:rPr>
                        </m:ctrlPr>
                      </m:sSupPr>
                      <m:e>
                        <m:r>
                          <a:rPr lang="en-US" sz="4000" b="1" i="1" spc="300">
                            <a:solidFill>
                              <a:srgbClr val="FF0000"/>
                            </a:solidFill>
                            <a:latin typeface="Cambria Math" panose="02040503050406030204" pitchFamily="18" charset="0"/>
                            <a:ea typeface="Cambria Math" panose="02040503050406030204" pitchFamily="18" charset="0"/>
                          </a:rPr>
                          <m:t>𝝌</m:t>
                        </m:r>
                      </m:e>
                      <m:sup>
                        <m:r>
                          <a:rPr lang="en-US" sz="4000" b="1" i="1" spc="300">
                            <a:solidFill>
                              <a:srgbClr val="FF0000"/>
                            </a:solidFill>
                            <a:latin typeface="Cambria Math" panose="02040503050406030204" pitchFamily="18" charset="0"/>
                          </a:rPr>
                          <m:t>𝟐</m:t>
                        </m:r>
                      </m:sup>
                    </m:sSup>
                  </m:oMath>
                </a14:m>
                <a:r>
                  <a:rPr lang="en-US" sz="4000" dirty="0">
                    <a:solidFill>
                      <a:srgbClr val="FF0000"/>
                    </a:solidFill>
                    <a:latin typeface=""/>
                  </a:rPr>
                  <a:t>critical value</a:t>
                </a:r>
              </a:p>
              <a:p>
                <a:r>
                  <a:rPr lang="en-US" sz="4000" dirty="0">
                    <a:solidFill>
                      <a:srgbClr val="FF0000"/>
                    </a:solidFill>
                    <a:latin typeface=""/>
                  </a:rPr>
                  <a:t>If p-value </a:t>
                </a:r>
                <a14:m>
                  <m:oMath xmlns:m="http://schemas.openxmlformats.org/officeDocument/2006/math">
                    <m:r>
                      <a:rPr lang="en-US" sz="4000" i="1">
                        <a:solidFill>
                          <a:srgbClr val="FF0000"/>
                        </a:solidFill>
                        <a:latin typeface="Cambria Math" panose="02040503050406030204" pitchFamily="18" charset="0"/>
                        <a:ea typeface="Cambria Math" panose="02040503050406030204" pitchFamily="18" charset="0"/>
                      </a:rPr>
                      <m:t>&gt;</m:t>
                    </m:r>
                    <m:r>
                      <a:rPr lang="en-US" sz="4000" i="1">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fail to reject H0 or if the </a:t>
                </a:r>
                <a14:m>
                  <m:oMath xmlns:m="http://schemas.openxmlformats.org/officeDocument/2006/math">
                    <m:sSup>
                      <m:sSupPr>
                        <m:ctrlPr>
                          <a:rPr lang="en-US" sz="4000" b="1" i="1" spc="300">
                            <a:solidFill>
                              <a:srgbClr val="FF0000"/>
                            </a:solidFill>
                            <a:latin typeface="Cambria Math" panose="02040503050406030204" pitchFamily="18" charset="0"/>
                          </a:rPr>
                        </m:ctrlPr>
                      </m:sSupPr>
                      <m:e>
                        <m:r>
                          <a:rPr lang="en-US" sz="4000" b="1" i="1" spc="300">
                            <a:solidFill>
                              <a:srgbClr val="FF0000"/>
                            </a:solidFill>
                            <a:latin typeface="Cambria Math" panose="02040503050406030204" pitchFamily="18" charset="0"/>
                            <a:ea typeface="Cambria Math" panose="02040503050406030204" pitchFamily="18" charset="0"/>
                          </a:rPr>
                          <m:t>𝝌</m:t>
                        </m:r>
                      </m:e>
                      <m:sup>
                        <m:r>
                          <a:rPr lang="en-US" sz="4000" b="1" i="1" spc="300">
                            <a:solidFill>
                              <a:srgbClr val="FF0000"/>
                            </a:solidFill>
                            <a:latin typeface="Cambria Math" panose="02040503050406030204" pitchFamily="18" charset="0"/>
                          </a:rPr>
                          <m:t>𝟐</m:t>
                        </m:r>
                      </m:sup>
                    </m:sSup>
                    <m:r>
                      <a:rPr lang="en-US" sz="4000" b="1" i="1" spc="300">
                        <a:solidFill>
                          <a:srgbClr val="FF0000"/>
                        </a:solidFill>
                        <a:latin typeface="Cambria Math" panose="02040503050406030204" pitchFamily="18" charset="0"/>
                      </a:rPr>
                      <m:t> </m:t>
                    </m:r>
                  </m:oMath>
                </a14:m>
                <a:r>
                  <a:rPr lang="en-US" sz="4000" dirty="0">
                    <a:solidFill>
                      <a:srgbClr val="FF0000"/>
                    </a:solidFill>
                    <a:latin typeface=""/>
                  </a:rPr>
                  <a:t>test statistic </a:t>
                </a:r>
                <a14:m>
                  <m:oMath xmlns:m="http://schemas.openxmlformats.org/officeDocument/2006/math">
                    <m:r>
                      <a:rPr lang="en-US" sz="4000" i="1">
                        <a:solidFill>
                          <a:srgbClr val="FF0000"/>
                        </a:solidFill>
                        <a:latin typeface="Cambria Math" panose="02040503050406030204" pitchFamily="18" charset="0"/>
                        <a:ea typeface="Cambria Math" panose="02040503050406030204" pitchFamily="18" charset="0"/>
                      </a:rPr>
                      <m:t>≯</m:t>
                    </m:r>
                  </m:oMath>
                </a14:m>
                <a:r>
                  <a:rPr lang="en-US" sz="4000" dirty="0">
                    <a:solidFill>
                      <a:srgbClr val="FF0000"/>
                    </a:solidFill>
                    <a:latin typeface=""/>
                  </a:rPr>
                  <a:t> </a:t>
                </a:r>
                <a14:m>
                  <m:oMath xmlns:m="http://schemas.openxmlformats.org/officeDocument/2006/math">
                    <m:sSup>
                      <m:sSupPr>
                        <m:ctrlPr>
                          <a:rPr lang="en-US" sz="4000" b="1" i="1" spc="300">
                            <a:solidFill>
                              <a:srgbClr val="FF0000"/>
                            </a:solidFill>
                            <a:latin typeface="Cambria Math" panose="02040503050406030204" pitchFamily="18" charset="0"/>
                          </a:rPr>
                        </m:ctrlPr>
                      </m:sSupPr>
                      <m:e>
                        <m:r>
                          <a:rPr lang="en-US" sz="4000" b="1" i="1" spc="300">
                            <a:solidFill>
                              <a:srgbClr val="FF0000"/>
                            </a:solidFill>
                            <a:latin typeface="Cambria Math" panose="02040503050406030204" pitchFamily="18" charset="0"/>
                            <a:ea typeface="Cambria Math" panose="02040503050406030204" pitchFamily="18" charset="0"/>
                          </a:rPr>
                          <m:t>𝝌</m:t>
                        </m:r>
                      </m:e>
                      <m:sup>
                        <m:r>
                          <a:rPr lang="en-US" sz="4000" b="1" i="1" spc="300">
                            <a:solidFill>
                              <a:srgbClr val="FF0000"/>
                            </a:solidFill>
                            <a:latin typeface="Cambria Math" panose="02040503050406030204" pitchFamily="18" charset="0"/>
                          </a:rPr>
                          <m:t>𝟐</m:t>
                        </m:r>
                      </m:sup>
                    </m:sSup>
                  </m:oMath>
                </a14:m>
                <a:r>
                  <a:rPr lang="en-US" sz="4000" dirty="0">
                    <a:solidFill>
                      <a:srgbClr val="FF0000"/>
                    </a:solidFill>
                    <a:latin typeface=""/>
                  </a:rPr>
                  <a:t> critical value</a:t>
                </a:r>
              </a:p>
              <a:p>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a:t>
                </a:r>
              </a:p>
              <a:p>
                <a:r>
                  <a:rPr lang="en-US" sz="4000" dirty="0">
                    <a:latin typeface=""/>
                  </a:rPr>
                  <a:t>It is the probability that the observed relationships between variables are due to a chance or sampling error. </a:t>
                </a:r>
                <a:endParaRPr lang="en-US" altLang="en-US" sz="4000" dirty="0">
                  <a:latin typeface=""/>
                </a:endParaRPr>
              </a:p>
              <a:p>
                <a:r>
                  <a:rPr lang="en-US" sz="4000" dirty="0">
                    <a:latin typeface=""/>
                  </a:rPr>
                  <a:t>They usually set alpha at .10, .05, .01, or .001. </a:t>
                </a:r>
              </a:p>
              <a:p>
                <a:r>
                  <a:rPr lang="en-US" sz="4000" dirty="0">
                    <a:latin typeface=""/>
                  </a:rPr>
                  <a:t>Most researchers usually set alpha at .05, 95% (confidence) certainty as the point that we confidently reject the null.</a:t>
                </a:r>
              </a:p>
              <a:p>
                <a:endParaRPr lang="en-US" sz="4000" dirty="0">
                  <a:solidFill>
                    <a:srgbClr val="FF0000"/>
                  </a:solidFill>
                  <a:latin typeface=""/>
                </a:endParaRP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22" name="TextBox 21">
                <a:extLst>
                  <a:ext uri="{FF2B5EF4-FFF2-40B4-BE49-F238E27FC236}">
                    <a16:creationId xmlns:a16="http://schemas.microsoft.com/office/drawing/2014/main" id="{CA781979-B0D9-E14F-DE6A-FCC4C44D83E0}"/>
                  </a:ext>
                </a:extLst>
              </p:cNvPr>
              <p:cNvSpPr txBox="1">
                <a:spLocks noRot="1" noChangeAspect="1" noMove="1" noResize="1" noEditPoints="1" noAdjustHandles="1" noChangeArrowheads="1" noChangeShapeType="1" noTextEdit="1"/>
              </p:cNvSpPr>
              <p:nvPr/>
            </p:nvSpPr>
            <p:spPr>
              <a:xfrm>
                <a:off x="1271021" y="3189651"/>
                <a:ext cx="20337835" cy="12403395"/>
              </a:xfrm>
              <a:prstGeom prst="rect">
                <a:avLst/>
              </a:prstGeom>
              <a:blipFill>
                <a:blip r:embed="rId3"/>
                <a:stretch>
                  <a:fillRect l="-1061" t="-921" r="-1561"/>
                </a:stretch>
              </a:blipFill>
            </p:spPr>
            <p:txBody>
              <a:bodyPr/>
              <a:lstStyle/>
              <a:p>
                <a:r>
                  <a:rPr lang="en-US">
                    <a:noFill/>
                  </a:rPr>
                  <a:t> </a:t>
                </a:r>
              </a:p>
            </p:txBody>
          </p:sp>
        </mc:Fallback>
      </mc:AlternateContent>
    </p:spTree>
    <p:extLst>
      <p:ext uri="{BB962C8B-B14F-4D97-AF65-F5344CB8AC3E}">
        <p14:creationId xmlns:p14="http://schemas.microsoft.com/office/powerpoint/2010/main" val="1439689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A1A843-60E3-0F59-7432-8252746B919C}"/>
              </a:ext>
            </a:extLst>
          </p:cNvPr>
          <p:cNvSpPr/>
          <p:nvPr/>
        </p:nvSpPr>
        <p:spPr>
          <a:xfrm>
            <a:off x="1700970" y="4145577"/>
            <a:ext cx="16916400" cy="22905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B509A1-5942-06D6-8297-5F3C4C89E849}"/>
                  </a:ext>
                </a:extLst>
              </p:cNvPr>
              <p:cNvSpPr txBox="1"/>
              <p:nvPr/>
            </p:nvSpPr>
            <p:spPr>
              <a:xfrm>
                <a:off x="1700970" y="1396839"/>
                <a:ext cx="21375757" cy="12403395"/>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
                  </a:rPr>
                  <a:t>Example: we want to know if there is a relationship between </a:t>
                </a:r>
                <a:r>
                  <a:rPr lang="en-US" sz="4000" dirty="0">
                    <a:solidFill>
                      <a:srgbClr val="FF0000"/>
                    </a:solidFill>
                    <a:latin typeface=""/>
                  </a:rPr>
                  <a:t>ARDS status </a:t>
                </a:r>
                <a:r>
                  <a:rPr lang="en-US" sz="4000" dirty="0">
                    <a:latin typeface=""/>
                  </a:rPr>
                  <a:t>w Influenza/COVID and </a:t>
                </a:r>
                <a:r>
                  <a:rPr lang="en-US" sz="4000" dirty="0">
                    <a:solidFill>
                      <a:srgbClr val="FF0000"/>
                    </a:solidFill>
                    <a:latin typeface=""/>
                  </a:rPr>
                  <a:t>gender</a:t>
                </a:r>
                <a:r>
                  <a:rPr lang="en-US" sz="4000" dirty="0">
                    <a:latin typeface=""/>
                  </a:rPr>
                  <a:t>. </a:t>
                </a:r>
                <a:r>
                  <a:rPr lang="en-US" sz="4000" dirty="0">
                    <a:solidFill>
                      <a:srgbClr val="FF0000"/>
                    </a:solidFill>
                    <a:latin typeface=""/>
                  </a:rPr>
                  <a:t>ARDS</a:t>
                </a:r>
                <a:r>
                  <a:rPr lang="en-US" sz="4000" dirty="0">
                    <a:latin typeface=""/>
                  </a:rPr>
                  <a:t> is baseline. COVID and Influenza are exposures. </a:t>
                </a:r>
              </a:p>
              <a:p>
                <a:pPr marL="571500" indent="-571500">
                  <a:buFont typeface="Arial" panose="020B0604020202020204" pitchFamily="34" charset="0"/>
                  <a:buChar char="•"/>
                </a:pPr>
                <a:r>
                  <a:rPr lang="en-US" sz="4000" dirty="0">
                    <a:latin typeface=""/>
                  </a:rPr>
                  <a:t>The data is from the National Inpatient Sample (NIS) for 106,720 patients in 2020</a:t>
                </a:r>
              </a:p>
              <a:p>
                <a:pPr marL="571500" indent="-571500">
                  <a:buFont typeface="Arial" panose="020B0604020202020204" pitchFamily="34" charset="0"/>
                  <a:buChar char="•"/>
                </a:pPr>
                <a:r>
                  <a:rPr lang="en-US" sz="4000" dirty="0">
                    <a:latin typeface=""/>
                  </a:rPr>
                  <a:t>The hypotheses to test is:</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H0: There is no relationship between </a:t>
                </a:r>
                <a:r>
                  <a:rPr lang="en-US" sz="4000" dirty="0">
                    <a:solidFill>
                      <a:srgbClr val="FF0000"/>
                    </a:solidFill>
                    <a:latin typeface=""/>
                  </a:rPr>
                  <a:t>ARDS status </a:t>
                </a:r>
                <a:r>
                  <a:rPr lang="en-US" sz="4000" dirty="0">
                    <a:latin typeface=""/>
                  </a:rPr>
                  <a:t>and </a:t>
                </a:r>
                <a:r>
                  <a:rPr lang="en-US" sz="4000" dirty="0">
                    <a:solidFill>
                      <a:srgbClr val="FF0000"/>
                    </a:solidFill>
                    <a:latin typeface=""/>
                  </a:rPr>
                  <a:t>gender</a:t>
                </a:r>
              </a:p>
              <a:p>
                <a:pPr marL="571500" indent="-571500">
                  <a:buFont typeface="Arial" panose="020B0604020202020204" pitchFamily="34" charset="0"/>
                  <a:buChar char="•"/>
                </a:pPr>
                <a:r>
                  <a:rPr lang="en-US" sz="4000" dirty="0">
                    <a:latin typeface=""/>
                  </a:rPr>
                  <a:t>H1: There is </a:t>
                </a:r>
                <a:r>
                  <a:rPr lang="en-US" sz="4000" dirty="0">
                    <a:solidFill>
                      <a:srgbClr val="FF0000"/>
                    </a:solidFill>
                    <a:latin typeface=""/>
                  </a:rPr>
                  <a:t>a</a:t>
                </a:r>
                <a:r>
                  <a:rPr lang="en-US" sz="4000" dirty="0">
                    <a:latin typeface=""/>
                  </a:rPr>
                  <a:t> relationship between </a:t>
                </a:r>
                <a:r>
                  <a:rPr lang="en-US" sz="4000" dirty="0">
                    <a:solidFill>
                      <a:srgbClr val="FF0000"/>
                    </a:solidFill>
                    <a:latin typeface=""/>
                  </a:rPr>
                  <a:t>ARDS status </a:t>
                </a:r>
                <a:r>
                  <a:rPr lang="en-US" sz="4000" dirty="0">
                    <a:latin typeface=""/>
                  </a:rPr>
                  <a:t>and </a:t>
                </a:r>
                <a:r>
                  <a:rPr lang="en-US" sz="4000" dirty="0">
                    <a:solidFill>
                      <a:srgbClr val="FF0000"/>
                    </a:solidFill>
                    <a:latin typeface=""/>
                  </a:rPr>
                  <a:t>gender</a:t>
                </a:r>
              </a:p>
              <a:p>
                <a:pPr marL="571500" indent="-571500">
                  <a:buFont typeface="Arial" panose="020B0604020202020204" pitchFamily="34" charset="0"/>
                  <a:buChar char="•"/>
                </a:pPr>
                <a:r>
                  <a:rPr lang="en-US" sz="4000" dirty="0">
                    <a:latin typeface=""/>
                  </a:rPr>
                  <a:t>Fix the chance of being incorrect at 5% = 0.05, aka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type-I error</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endParaRPr lang="en-US" sz="4000" dirty="0">
                  <a:latin typeface=""/>
                </a:endParaRPr>
              </a:p>
              <a:p>
                <a:r>
                  <a:rPr lang="en-US" sz="4000" dirty="0">
                    <a:latin typeface=""/>
                  </a:rPr>
                  <a:t> </a:t>
                </a:r>
              </a:p>
              <a:p>
                <a:pPr marL="571500" indent="-571500">
                  <a:buFont typeface="Arial" panose="020B0604020202020204" pitchFamily="34" charset="0"/>
                  <a:buChar char="•"/>
                </a:pPr>
                <a:endParaRPr lang="en-US" sz="4000" dirty="0">
                  <a:solidFill>
                    <a:srgbClr val="FF0000"/>
                  </a:solidFill>
                  <a:latin typeface=""/>
                </a:endParaRPr>
              </a:p>
              <a:p>
                <a:endParaRPr lang="en-US" sz="4000" dirty="0">
                  <a:solidFill>
                    <a:srgbClr val="FF0000"/>
                  </a:solidFill>
                  <a:latin typeface=""/>
                </a:endParaRPr>
              </a:p>
              <a:p>
                <a:endParaRPr lang="en-US" sz="4000" dirty="0">
                  <a:solidFill>
                    <a:srgbClr val="FF0000"/>
                  </a:solidFill>
                  <a:latin typeface=""/>
                </a:endParaRPr>
              </a:p>
              <a:p>
                <a:pPr marL="571500" indent="-571500">
                  <a:buFont typeface="Arial" panose="020B0604020202020204" pitchFamily="34" charset="0"/>
                  <a:buChar char="•"/>
                </a:pPr>
                <a:r>
                  <a:rPr lang="en-US" sz="4000" dirty="0">
                    <a:solidFill>
                      <a:srgbClr val="FF0000"/>
                    </a:solidFill>
                    <a:latin typeface=""/>
                  </a:rPr>
                  <a:t>chi-squared-test</a:t>
                </a:r>
                <a:r>
                  <a:rPr lang="en-US" sz="4000" dirty="0">
                    <a:latin typeface=""/>
                  </a:rPr>
                  <a:t> will help answer this: </a:t>
                </a:r>
                <a14:m>
                  <m:oMath xmlns:m="http://schemas.openxmlformats.org/officeDocument/2006/math">
                    <m:sSup>
                      <m:sSupPr>
                        <m:ctrlPr>
                          <a:rPr lang="en-US" sz="4000" b="1" i="1" spc="300">
                            <a:solidFill>
                              <a:schemeClr val="tx2"/>
                            </a:solidFill>
                            <a:latin typeface="Cambria Math" panose="02040503050406030204" pitchFamily="18" charset="0"/>
                          </a:rPr>
                        </m:ctrlPr>
                      </m:sSupPr>
                      <m:e>
                        <m:r>
                          <a:rPr lang="en-US" sz="4000" b="1" i="1" spc="300">
                            <a:solidFill>
                              <a:schemeClr val="tx2"/>
                            </a:solidFill>
                            <a:latin typeface="Cambria Math" panose="02040503050406030204" pitchFamily="18" charset="0"/>
                            <a:ea typeface="Cambria Math" panose="02040503050406030204" pitchFamily="18" charset="0"/>
                          </a:rPr>
                          <m:t>𝝌</m:t>
                        </m:r>
                      </m:e>
                      <m:sup>
                        <m:r>
                          <a:rPr lang="en-US" sz="4000" b="1" i="1" spc="300">
                            <a:solidFill>
                              <a:schemeClr val="tx2"/>
                            </a:solidFill>
                            <a:latin typeface="Cambria Math" panose="02040503050406030204" pitchFamily="18" charset="0"/>
                          </a:rPr>
                          <m:t>𝟐</m:t>
                        </m:r>
                      </m:sup>
                    </m:sSup>
                    <m:r>
                      <a:rPr lang="en-US" sz="4000" b="1" i="1" spc="300">
                        <a:solidFill>
                          <a:schemeClr val="tx2"/>
                        </a:solidFill>
                        <a:latin typeface="Cambria Math" panose="02040503050406030204" pitchFamily="18" charset="0"/>
                      </a:rPr>
                      <m:t> </m:t>
                    </m:r>
                  </m:oMath>
                </a14:m>
                <a:r>
                  <a:rPr lang="en-US" sz="4000" dirty="0">
                    <a:latin typeface=""/>
                  </a:rPr>
                  <a:t>= 104.91, p-value &lt; 0.001, which is &lt;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so reject H0 and accept H1. Note: changing the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
                  </a:rPr>
                  <a:t> may change the conclusion…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spc="300" dirty="0">
                  <a:latin typeface=""/>
                </a:endParaRPr>
              </a:p>
            </p:txBody>
          </p:sp>
        </mc:Choice>
        <mc:Fallback>
          <p:sp>
            <p:nvSpPr>
              <p:cNvPr id="4" name="TextBox 3">
                <a:extLst>
                  <a:ext uri="{FF2B5EF4-FFF2-40B4-BE49-F238E27FC236}">
                    <a16:creationId xmlns:a16="http://schemas.microsoft.com/office/drawing/2014/main" id="{E3B509A1-5942-06D6-8297-5F3C4C89E849}"/>
                  </a:ext>
                </a:extLst>
              </p:cNvPr>
              <p:cNvSpPr txBox="1">
                <a:spLocks noRot="1" noChangeAspect="1" noMove="1" noResize="1" noEditPoints="1" noAdjustHandles="1" noChangeArrowheads="1" noChangeShapeType="1" noTextEdit="1"/>
              </p:cNvSpPr>
              <p:nvPr/>
            </p:nvSpPr>
            <p:spPr>
              <a:xfrm>
                <a:off x="1700970" y="1396839"/>
                <a:ext cx="21375757" cy="12403395"/>
              </a:xfrm>
              <a:prstGeom prst="rect">
                <a:avLst/>
              </a:prstGeom>
              <a:blipFill>
                <a:blip r:embed="rId2"/>
                <a:stretch>
                  <a:fillRect l="-890" t="-818" r="-415"/>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2D61770-43B2-5E0E-9D24-871F94FB91C6}"/>
              </a:ext>
            </a:extLst>
          </p:cNvPr>
          <p:cNvPicPr>
            <a:picLocks noChangeAspect="1"/>
          </p:cNvPicPr>
          <p:nvPr/>
        </p:nvPicPr>
        <p:blipFill>
          <a:blip r:embed="rId3"/>
          <a:stretch>
            <a:fillRect/>
          </a:stretch>
        </p:blipFill>
        <p:spPr>
          <a:xfrm>
            <a:off x="4553501" y="6639339"/>
            <a:ext cx="11211338" cy="3726747"/>
          </a:xfrm>
          <a:prstGeom prst="rect">
            <a:avLst/>
          </a:prstGeom>
        </p:spPr>
      </p:pic>
      <p:sp>
        <p:nvSpPr>
          <p:cNvPr id="6" name="TextBox 5">
            <a:extLst>
              <a:ext uri="{FF2B5EF4-FFF2-40B4-BE49-F238E27FC236}">
                <a16:creationId xmlns:a16="http://schemas.microsoft.com/office/drawing/2014/main" id="{53B6A7BE-C468-9F61-4775-5470B0513E61}"/>
              </a:ext>
            </a:extLst>
          </p:cNvPr>
          <p:cNvSpPr txBox="1"/>
          <p:nvPr/>
        </p:nvSpPr>
        <p:spPr>
          <a:xfrm>
            <a:off x="1172818" y="12969237"/>
            <a:ext cx="18506660" cy="830997"/>
          </a:xfrm>
          <a:prstGeom prst="rect">
            <a:avLst/>
          </a:prstGeom>
          <a:noFill/>
        </p:spPr>
        <p:txBody>
          <a:bodyPr wrap="square" rtlCol="0">
            <a:spAutoFit/>
          </a:bodyPr>
          <a:lstStyle/>
          <a:p>
            <a:r>
              <a:rPr lang="en-US" sz="2400" dirty="0"/>
              <a:t>Virk, S.; Quazi, M.; et al. Comparing Clinical Outcomes of COVID-19 and Influenza-Induced Acute Respiratory Distress Syndrome: A Propensity-Matched Analysis. </a:t>
            </a:r>
            <a:r>
              <a:rPr lang="en-US" sz="2400" i="1" dirty="0"/>
              <a:t>Viruses 2023</a:t>
            </a:r>
            <a:endParaRPr lang="en-US" sz="2400" dirty="0"/>
          </a:p>
        </p:txBody>
      </p:sp>
      <p:sp>
        <p:nvSpPr>
          <p:cNvPr id="7" name="TextBox 6">
            <a:extLst>
              <a:ext uri="{FF2B5EF4-FFF2-40B4-BE49-F238E27FC236}">
                <a16:creationId xmlns:a16="http://schemas.microsoft.com/office/drawing/2014/main" id="{C9D74380-EA35-311B-31A7-AF7FD2E5CDD7}"/>
              </a:ext>
            </a:extLst>
          </p:cNvPr>
          <p:cNvSpPr txBox="1"/>
          <p:nvPr/>
        </p:nvSpPr>
        <p:spPr>
          <a:xfrm>
            <a:off x="4760291" y="-254717"/>
            <a:ext cx="15257117"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Chi-squared test for independence -- Compare counts</a:t>
            </a:r>
          </a:p>
        </p:txBody>
      </p:sp>
    </p:spTree>
    <p:extLst>
      <p:ext uri="{BB962C8B-B14F-4D97-AF65-F5344CB8AC3E}">
        <p14:creationId xmlns:p14="http://schemas.microsoft.com/office/powerpoint/2010/main" val="134926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A1A843-60E3-0F59-7432-8252746B919C}"/>
              </a:ext>
            </a:extLst>
          </p:cNvPr>
          <p:cNvSpPr/>
          <p:nvPr/>
        </p:nvSpPr>
        <p:spPr>
          <a:xfrm>
            <a:off x="1700970" y="4145577"/>
            <a:ext cx="16916400" cy="229056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3B509A1-5942-06D6-8297-5F3C4C89E849}"/>
                  </a:ext>
                </a:extLst>
              </p:cNvPr>
              <p:cNvSpPr txBox="1"/>
              <p:nvPr/>
            </p:nvSpPr>
            <p:spPr>
              <a:xfrm>
                <a:off x="1700970" y="1244439"/>
                <a:ext cx="21375757" cy="13032863"/>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
                  </a:rPr>
                  <a:t>Example: we want to know if there is a relationship between </a:t>
                </a:r>
                <a:r>
                  <a:rPr lang="en-US" sz="4000" dirty="0">
                    <a:solidFill>
                      <a:srgbClr val="FF0000"/>
                    </a:solidFill>
                    <a:latin typeface=""/>
                  </a:rPr>
                  <a:t>ARDS status </a:t>
                </a:r>
                <a:r>
                  <a:rPr lang="en-US" sz="4000" dirty="0">
                    <a:latin typeface=""/>
                  </a:rPr>
                  <a:t>w Influenza/COVID and </a:t>
                </a:r>
                <a:r>
                  <a:rPr lang="en-US" sz="4000" dirty="0">
                    <a:solidFill>
                      <a:srgbClr val="FF0000"/>
                    </a:solidFill>
                    <a:latin typeface=""/>
                  </a:rPr>
                  <a:t>gender</a:t>
                </a:r>
                <a:r>
                  <a:rPr lang="en-US" sz="4000" dirty="0">
                    <a:latin typeface=""/>
                  </a:rPr>
                  <a:t>. </a:t>
                </a:r>
                <a:r>
                  <a:rPr lang="en-US" sz="4000" dirty="0">
                    <a:solidFill>
                      <a:srgbClr val="FF0000"/>
                    </a:solidFill>
                    <a:latin typeface=""/>
                  </a:rPr>
                  <a:t>ARDS</a:t>
                </a:r>
                <a:r>
                  <a:rPr lang="en-US" sz="4000" dirty="0">
                    <a:latin typeface=""/>
                  </a:rPr>
                  <a:t> is baseline. COVID and Influenza are exposures. </a:t>
                </a:r>
              </a:p>
              <a:p>
                <a:pPr marL="571500" indent="-571500">
                  <a:buFont typeface="Arial" panose="020B0604020202020204" pitchFamily="34" charset="0"/>
                  <a:buChar char="•"/>
                </a:pPr>
                <a:r>
                  <a:rPr lang="en-US" sz="4000" dirty="0">
                    <a:latin typeface=""/>
                  </a:rPr>
                  <a:t>The data is from the National Inpatient Sample (NIS) for 106,720 patients in 2020</a:t>
                </a:r>
              </a:p>
              <a:p>
                <a:pPr marL="571500" indent="-571500">
                  <a:buFont typeface="Arial" panose="020B0604020202020204" pitchFamily="34" charset="0"/>
                  <a:buChar char="•"/>
                </a:pPr>
                <a:r>
                  <a:rPr lang="en-US" sz="4000" dirty="0">
                    <a:latin typeface=""/>
                  </a:rPr>
                  <a:t>The hypotheses to test is:</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H0: There is no relationship between </a:t>
                </a:r>
                <a:r>
                  <a:rPr lang="en-US" sz="4000" dirty="0">
                    <a:solidFill>
                      <a:srgbClr val="FF0000"/>
                    </a:solidFill>
                    <a:latin typeface=""/>
                  </a:rPr>
                  <a:t>ARDS status </a:t>
                </a:r>
                <a:r>
                  <a:rPr lang="en-US" sz="4000" dirty="0">
                    <a:latin typeface=""/>
                  </a:rPr>
                  <a:t>and </a:t>
                </a:r>
                <a:r>
                  <a:rPr lang="en-US" sz="4000" dirty="0">
                    <a:solidFill>
                      <a:srgbClr val="FF0000"/>
                    </a:solidFill>
                    <a:latin typeface=""/>
                  </a:rPr>
                  <a:t>gender</a:t>
                </a:r>
              </a:p>
              <a:p>
                <a:pPr marL="571500" indent="-571500">
                  <a:buFont typeface="Arial" panose="020B0604020202020204" pitchFamily="34" charset="0"/>
                  <a:buChar char="•"/>
                </a:pPr>
                <a:r>
                  <a:rPr lang="en-US" sz="4000" dirty="0">
                    <a:latin typeface=""/>
                  </a:rPr>
                  <a:t>H1: There is </a:t>
                </a:r>
                <a:r>
                  <a:rPr lang="en-US" sz="4000" dirty="0">
                    <a:solidFill>
                      <a:srgbClr val="FF0000"/>
                    </a:solidFill>
                    <a:latin typeface=""/>
                  </a:rPr>
                  <a:t>a</a:t>
                </a:r>
                <a:r>
                  <a:rPr lang="en-US" sz="4000" dirty="0">
                    <a:latin typeface=""/>
                  </a:rPr>
                  <a:t> relationship between </a:t>
                </a:r>
                <a:r>
                  <a:rPr lang="en-US" sz="4000" dirty="0">
                    <a:solidFill>
                      <a:srgbClr val="FF0000"/>
                    </a:solidFill>
                    <a:latin typeface=""/>
                  </a:rPr>
                  <a:t>ARDS status </a:t>
                </a:r>
                <a:r>
                  <a:rPr lang="en-US" sz="4000" dirty="0">
                    <a:latin typeface=""/>
                  </a:rPr>
                  <a:t>and </a:t>
                </a:r>
                <a:r>
                  <a:rPr lang="en-US" sz="4000" dirty="0">
                    <a:solidFill>
                      <a:srgbClr val="FF0000"/>
                    </a:solidFill>
                    <a:latin typeface=""/>
                  </a:rPr>
                  <a:t>gender</a:t>
                </a:r>
              </a:p>
              <a:p>
                <a:pPr marL="571500" indent="-571500">
                  <a:buFont typeface="Arial" panose="020B0604020202020204" pitchFamily="34" charset="0"/>
                  <a:buChar char="•"/>
                </a:pPr>
                <a:r>
                  <a:rPr lang="en-US" sz="4000" dirty="0">
                    <a:latin typeface=""/>
                  </a:rPr>
                  <a:t>Fix the chance of being incorrect at 5% = 0.05, aka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type-I error</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endParaRPr lang="en-US" sz="4000" dirty="0">
                  <a:latin typeface=""/>
                </a:endParaRPr>
              </a:p>
              <a:p>
                <a:r>
                  <a:rPr lang="en-US" sz="4000" dirty="0">
                    <a:latin typeface=""/>
                  </a:rPr>
                  <a:t> </a:t>
                </a:r>
              </a:p>
              <a:p>
                <a:pPr marL="571500" indent="-571500">
                  <a:buFont typeface="Arial" panose="020B0604020202020204" pitchFamily="34" charset="0"/>
                  <a:buChar char="•"/>
                </a:pPr>
                <a:endParaRPr lang="en-US" sz="4000" dirty="0">
                  <a:solidFill>
                    <a:srgbClr val="FF0000"/>
                  </a:solidFill>
                  <a:latin typeface=""/>
                </a:endParaRPr>
              </a:p>
              <a:p>
                <a:endParaRPr lang="en-US" sz="4000" dirty="0">
                  <a:solidFill>
                    <a:srgbClr val="FF0000"/>
                  </a:solidFill>
                  <a:latin typeface=""/>
                </a:endParaRPr>
              </a:p>
              <a:p>
                <a:endParaRPr lang="en-US" sz="4000" dirty="0">
                  <a:solidFill>
                    <a:srgbClr val="FF0000"/>
                  </a:solidFill>
                  <a:latin typeface=""/>
                </a:endParaRPr>
              </a:p>
              <a:p>
                <a:pPr marL="571500" indent="-571500">
                  <a:buFont typeface="Arial" panose="020B0604020202020204" pitchFamily="34" charset="0"/>
                  <a:buChar char="•"/>
                </a:pPr>
                <a:r>
                  <a:rPr lang="en-US" sz="4000" dirty="0">
                    <a:solidFill>
                      <a:srgbClr val="FF0000"/>
                    </a:solidFill>
                    <a:latin typeface=""/>
                  </a:rPr>
                  <a:t>chi-squared-test</a:t>
                </a:r>
                <a:r>
                  <a:rPr lang="en-US" sz="4000" dirty="0">
                    <a:latin typeface=""/>
                  </a:rPr>
                  <a:t> will help answer this: </a:t>
                </a:r>
                <a14:m>
                  <m:oMath xmlns:m="http://schemas.openxmlformats.org/officeDocument/2006/math">
                    <m:sSup>
                      <m:sSupPr>
                        <m:ctrlPr>
                          <a:rPr lang="en-US" sz="4000" b="1" i="1" spc="300">
                            <a:solidFill>
                              <a:schemeClr val="tx2"/>
                            </a:solidFill>
                            <a:latin typeface="Cambria Math" panose="02040503050406030204" pitchFamily="18" charset="0"/>
                          </a:rPr>
                        </m:ctrlPr>
                      </m:sSupPr>
                      <m:e>
                        <m:r>
                          <a:rPr lang="en-US" sz="4000" b="1" i="1" spc="300">
                            <a:solidFill>
                              <a:schemeClr val="tx2"/>
                            </a:solidFill>
                            <a:latin typeface="Cambria Math" panose="02040503050406030204" pitchFamily="18" charset="0"/>
                            <a:ea typeface="Cambria Math" panose="02040503050406030204" pitchFamily="18" charset="0"/>
                          </a:rPr>
                          <m:t>𝝌</m:t>
                        </m:r>
                      </m:e>
                      <m:sup>
                        <m:r>
                          <a:rPr lang="en-US" sz="4000" b="1" i="1" spc="300">
                            <a:solidFill>
                              <a:schemeClr val="tx2"/>
                            </a:solidFill>
                            <a:latin typeface="Cambria Math" panose="02040503050406030204" pitchFamily="18" charset="0"/>
                          </a:rPr>
                          <m:t>𝟐</m:t>
                        </m:r>
                      </m:sup>
                    </m:sSup>
                    <m:r>
                      <a:rPr lang="en-US" sz="4000" b="1" i="1" spc="300">
                        <a:solidFill>
                          <a:schemeClr val="tx2"/>
                        </a:solidFill>
                        <a:latin typeface="Cambria Math" panose="02040503050406030204" pitchFamily="18" charset="0"/>
                      </a:rPr>
                      <m:t> </m:t>
                    </m:r>
                  </m:oMath>
                </a14:m>
                <a:r>
                  <a:rPr lang="en-US" sz="4000" dirty="0">
                    <a:latin typeface=""/>
                  </a:rPr>
                  <a:t>= 104.91, p-value &lt; 0.001, which is &lt;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so reject H0 and accept H1. Critical value = 3.41. Note: changing the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
                  </a:rPr>
                  <a:t> may change the conclusion… </a:t>
                </a:r>
              </a:p>
              <a:p>
                <a:pPr marL="571500" indent="-571500">
                  <a:buFont typeface="Arial" panose="020B0604020202020204" pitchFamily="34" charset="0"/>
                  <a:buChar char="•"/>
                </a:pPr>
                <a:r>
                  <a:rPr lang="en-US" sz="4000" dirty="0">
                    <a:latin typeface=""/>
                  </a:rPr>
                  <a:t>Conclusion: We are 95% confident that there </a:t>
                </a:r>
                <a:r>
                  <a:rPr lang="en-US" sz="4000" dirty="0">
                    <a:solidFill>
                      <a:srgbClr val="FF0000"/>
                    </a:solidFill>
                    <a:latin typeface=""/>
                  </a:rPr>
                  <a:t>exists</a:t>
                </a:r>
                <a:r>
                  <a:rPr lang="en-US" sz="4000" dirty="0">
                    <a:latin typeface=""/>
                  </a:rPr>
                  <a:t> a statistically significant relationship between the ARDS status and gender. </a:t>
                </a:r>
              </a:p>
              <a:p>
                <a:pPr marL="571500" indent="-571500">
                  <a:buFont typeface="Arial" panose="020B0604020202020204" pitchFamily="34" charset="0"/>
                  <a:buChar char="•"/>
                </a:pPr>
                <a:endParaRPr lang="en-US" sz="4000" spc="300" dirty="0">
                  <a:latin typeface=""/>
                </a:endParaRPr>
              </a:p>
            </p:txBody>
          </p:sp>
        </mc:Choice>
        <mc:Fallback>
          <p:sp>
            <p:nvSpPr>
              <p:cNvPr id="4" name="TextBox 3">
                <a:extLst>
                  <a:ext uri="{FF2B5EF4-FFF2-40B4-BE49-F238E27FC236}">
                    <a16:creationId xmlns:a16="http://schemas.microsoft.com/office/drawing/2014/main" id="{E3B509A1-5942-06D6-8297-5F3C4C89E849}"/>
                  </a:ext>
                </a:extLst>
              </p:cNvPr>
              <p:cNvSpPr txBox="1">
                <a:spLocks noRot="1" noChangeAspect="1" noMove="1" noResize="1" noEditPoints="1" noAdjustHandles="1" noChangeArrowheads="1" noChangeShapeType="1" noTextEdit="1"/>
              </p:cNvSpPr>
              <p:nvPr/>
            </p:nvSpPr>
            <p:spPr>
              <a:xfrm>
                <a:off x="1700970" y="1244439"/>
                <a:ext cx="21375757" cy="13032863"/>
              </a:xfrm>
              <a:prstGeom prst="rect">
                <a:avLst/>
              </a:prstGeom>
              <a:blipFill>
                <a:blip r:embed="rId2"/>
                <a:stretch>
                  <a:fillRect l="-890" t="-778" r="-415"/>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B2D61770-43B2-5E0E-9D24-871F94FB91C6}"/>
              </a:ext>
            </a:extLst>
          </p:cNvPr>
          <p:cNvPicPr>
            <a:picLocks noChangeAspect="1"/>
          </p:cNvPicPr>
          <p:nvPr/>
        </p:nvPicPr>
        <p:blipFill>
          <a:blip r:embed="rId3"/>
          <a:stretch>
            <a:fillRect/>
          </a:stretch>
        </p:blipFill>
        <p:spPr>
          <a:xfrm>
            <a:off x="4553501" y="6639339"/>
            <a:ext cx="11211338" cy="3726747"/>
          </a:xfrm>
          <a:prstGeom prst="rect">
            <a:avLst/>
          </a:prstGeom>
        </p:spPr>
      </p:pic>
      <p:sp>
        <p:nvSpPr>
          <p:cNvPr id="7" name="TextBox 6">
            <a:extLst>
              <a:ext uri="{FF2B5EF4-FFF2-40B4-BE49-F238E27FC236}">
                <a16:creationId xmlns:a16="http://schemas.microsoft.com/office/drawing/2014/main" id="{C9D74380-EA35-311B-31A7-AF7FD2E5CDD7}"/>
              </a:ext>
            </a:extLst>
          </p:cNvPr>
          <p:cNvSpPr txBox="1"/>
          <p:nvPr/>
        </p:nvSpPr>
        <p:spPr>
          <a:xfrm>
            <a:off x="4760291" y="-254717"/>
            <a:ext cx="17916389"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Chi-squared test for independence -- Compare counts (contd.)</a:t>
            </a:r>
          </a:p>
        </p:txBody>
      </p:sp>
    </p:spTree>
    <p:extLst>
      <p:ext uri="{BB962C8B-B14F-4D97-AF65-F5344CB8AC3E}">
        <p14:creationId xmlns:p14="http://schemas.microsoft.com/office/powerpoint/2010/main" val="317829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377082" y="219842"/>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0" y="1459861"/>
            <a:ext cx="17220179"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F-test or ANOVA – Analysis of Variance </a:t>
            </a:r>
          </a:p>
        </p:txBody>
      </p:sp>
      <p:sp>
        <p:nvSpPr>
          <p:cNvPr id="3" name="Content Placeholder 2">
            <a:extLst>
              <a:ext uri="{FF2B5EF4-FFF2-40B4-BE49-F238E27FC236}">
                <a16:creationId xmlns:a16="http://schemas.microsoft.com/office/drawing/2014/main" id="{2AD9C2DA-8904-48B2-EF43-BC5251325457}"/>
              </a:ext>
            </a:extLst>
          </p:cNvPr>
          <p:cNvSpPr txBox="1">
            <a:spLocks/>
          </p:cNvSpPr>
          <p:nvPr/>
        </p:nvSpPr>
        <p:spPr>
          <a:xfrm>
            <a:off x="631497" y="3414804"/>
            <a:ext cx="21755538" cy="6104065"/>
          </a:xfrm>
          <a:prstGeom prst="rect">
            <a:avLst/>
          </a:prstGeom>
        </p:spPr>
        <p:txBody>
          <a:bodyPr>
            <a:normAutofit/>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In hypothesis testing, we are often interested in more than two groups</a:t>
            </a:r>
          </a:p>
          <a:p>
            <a:pPr marL="685800" lvl="1" indent="-685800">
              <a:spcBef>
                <a:spcPts val="2000"/>
              </a:spcBef>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t-tests are limited to testing for differences in one or between two groups</a:t>
            </a:r>
          </a:p>
          <a:p>
            <a:endParaRPr lang="en-US" altLang="en-US" sz="4400" dirty="0">
              <a:latin typeface="Arial" panose="020B0604020202020204" pitchFamily="34" charset="0"/>
              <a:cs typeface="Arial" panose="020B0604020202020204" pitchFamily="34" charset="0"/>
            </a:endParaRPr>
          </a:p>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An analysis of variance (ANOVA), also called the F test, is a statistical procedure used to test hypotheses for one or more factors (groups or categories) concerning the variance among two or more group means, where the variance in one or more populations is unknown</a:t>
            </a:r>
          </a:p>
          <a:p>
            <a:pPr defTabSz="1828434">
              <a:lnSpc>
                <a:spcPct val="200000"/>
              </a:lnSpc>
            </a:pPr>
            <a:endParaRPr lang="en-US" altLang="en-US" sz="4400" b="1" spc="300" dirty="0">
              <a:solidFill>
                <a:schemeClr val="tx2"/>
              </a:solidFill>
              <a:latin typeface="Oswald" panose="02000503000000000000" pitchFamily="2" charset="77"/>
            </a:endParaRPr>
          </a:p>
          <a:p>
            <a:endParaRPr lang="en-US" sz="3200" dirty="0"/>
          </a:p>
        </p:txBody>
      </p:sp>
    </p:spTree>
    <p:extLst>
      <p:ext uri="{BB962C8B-B14F-4D97-AF65-F5344CB8AC3E}">
        <p14:creationId xmlns:p14="http://schemas.microsoft.com/office/powerpoint/2010/main" val="2466021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377082" y="219842"/>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0" y="1459861"/>
            <a:ext cx="17220179"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F-test or ANOVA – Analysis of Variance </a:t>
            </a:r>
          </a:p>
        </p:txBody>
      </p:sp>
      <p:sp>
        <p:nvSpPr>
          <p:cNvPr id="5" name="Rectangle 3">
            <a:extLst>
              <a:ext uri="{FF2B5EF4-FFF2-40B4-BE49-F238E27FC236}">
                <a16:creationId xmlns:a16="http://schemas.microsoft.com/office/drawing/2014/main" id="{F5D7D2EF-CC1C-760C-56D0-9515CA5E7B36}"/>
              </a:ext>
            </a:extLst>
          </p:cNvPr>
          <p:cNvSpPr txBox="1">
            <a:spLocks noChangeArrowheads="1"/>
          </p:cNvSpPr>
          <p:nvPr/>
        </p:nvSpPr>
        <p:spPr>
          <a:xfrm>
            <a:off x="789152" y="3531420"/>
            <a:ext cx="19089414" cy="4351338"/>
          </a:xfrm>
          <a:prstGeom prst="rect">
            <a:avLst/>
          </a:prstGeom>
        </p:spPr>
        <p:txBody>
          <a:bodyPr>
            <a:normAutofit lnSpcReduction="10000"/>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One-way between-subjects ANOVA, aka simple ANOVA</a:t>
            </a:r>
          </a:p>
          <a:p>
            <a:pPr marL="685800" indent="-685800">
              <a:buFont typeface="Arial" panose="020B0604020202020204" pitchFamily="34" charset="0"/>
              <a:buChar char="•"/>
            </a:pPr>
            <a:r>
              <a:rPr lang="en-US" sz="4400" dirty="0">
                <a:latin typeface="Arial" panose="020B0604020202020204" pitchFamily="34" charset="0"/>
                <a:cs typeface="Arial" panose="020B0604020202020204" pitchFamily="34" charset="0"/>
              </a:rPr>
              <a:t>Similar to the independent t test, it is used when there is a nominal-level IV and an interval/ratio-level DV</a:t>
            </a:r>
          </a:p>
          <a:p>
            <a:pPr marL="685800" lvl="1" indent="-685800">
              <a:spcBef>
                <a:spcPts val="2000"/>
              </a:spcBef>
              <a:buFont typeface="Arial" panose="020B0604020202020204" pitchFamily="34" charset="0"/>
              <a:buChar char="•"/>
            </a:pPr>
            <a:r>
              <a:rPr lang="en-US" sz="4400" dirty="0">
                <a:latin typeface="Arial" panose="020B0604020202020204" pitchFamily="34" charset="0"/>
                <a:cs typeface="Arial" panose="020B0604020202020204" pitchFamily="34" charset="0"/>
              </a:rPr>
              <a:t>Unlike the independent t test, it is not limited to a dichotomous IV (only 2 value categories)</a:t>
            </a:r>
          </a:p>
          <a:p>
            <a:pPr marL="685800" indent="-685800">
              <a:buFont typeface="Arial" panose="020B0604020202020204" pitchFamily="34" charset="0"/>
              <a:buChar char="•"/>
            </a:pPr>
            <a:r>
              <a:rPr lang="en-US" sz="4400" dirty="0">
                <a:latin typeface="Arial" panose="020B0604020202020204" pitchFamily="34" charset="0"/>
                <a:cs typeface="Arial" panose="020B0604020202020204" pitchFamily="34" charset="0"/>
              </a:rPr>
              <a:t>Simple ANOVA is used when there are 3 or more value categories</a:t>
            </a:r>
          </a:p>
        </p:txBody>
      </p:sp>
    </p:spTree>
    <p:extLst>
      <p:ext uri="{BB962C8B-B14F-4D97-AF65-F5344CB8AC3E}">
        <p14:creationId xmlns:p14="http://schemas.microsoft.com/office/powerpoint/2010/main" val="306815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2" name="Title 1">
            <a:extLst>
              <a:ext uri="{FF2B5EF4-FFF2-40B4-BE49-F238E27FC236}">
                <a16:creationId xmlns:a16="http://schemas.microsoft.com/office/drawing/2014/main" id="{DC3214DD-9C01-0D3A-B9EA-4874FECA10F0}"/>
              </a:ext>
            </a:extLst>
          </p:cNvPr>
          <p:cNvSpPr txBox="1">
            <a:spLocks/>
          </p:cNvSpPr>
          <p:nvPr/>
        </p:nvSpPr>
        <p:spPr>
          <a:xfrm>
            <a:off x="0" y="1437533"/>
            <a:ext cx="14179187" cy="1325563"/>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pPr algn="ctr"/>
            <a:r>
              <a:rPr lang="en-US" altLang="en-US" sz="4400" spc="300" dirty="0">
                <a:ea typeface="+mn-ea"/>
                <a:cs typeface="+mn-cs"/>
              </a:rPr>
              <a:t>Sources of Variation and the F-Test Statistic</a:t>
            </a:r>
            <a:endParaRPr lang="en-US" sz="4400" spc="300" dirty="0">
              <a:ea typeface="+mn-ea"/>
              <a:cs typeface="+mn-cs"/>
            </a:endParaRPr>
          </a:p>
        </p:txBody>
      </p:sp>
      <p:sp>
        <p:nvSpPr>
          <p:cNvPr id="3" name="Content Placeholder 2">
            <a:extLst>
              <a:ext uri="{FF2B5EF4-FFF2-40B4-BE49-F238E27FC236}">
                <a16:creationId xmlns:a16="http://schemas.microsoft.com/office/drawing/2014/main" id="{BA37CB2B-F47A-8CDA-4FEC-433A5CE1CAAA}"/>
              </a:ext>
            </a:extLst>
          </p:cNvPr>
          <p:cNvSpPr txBox="1">
            <a:spLocks/>
          </p:cNvSpPr>
          <p:nvPr/>
        </p:nvSpPr>
        <p:spPr>
          <a:xfrm>
            <a:off x="671930" y="2495027"/>
            <a:ext cx="19318746" cy="4351338"/>
          </a:xfrm>
          <a:prstGeom prst="rect">
            <a:avLst/>
          </a:prstGeom>
        </p:spPr>
        <p:txBody>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Source of variation – any variation that can be measured in a study. In the one-way between-subjects ANOVA, there are two sources of variation</a:t>
            </a:r>
          </a:p>
          <a:p>
            <a:pPr marL="685800" lvl="1" indent="-685800">
              <a:spcBef>
                <a:spcPts val="2000"/>
              </a:spcBef>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Between groups variation: variance of group means</a:t>
            </a:r>
          </a:p>
          <a:p>
            <a:pPr marL="685800" lvl="1" indent="-685800">
              <a:spcBef>
                <a:spcPts val="2000"/>
              </a:spcBef>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Within groups (error) variation: variation attributed to error</a:t>
            </a:r>
          </a:p>
          <a:p>
            <a:endParaRPr lang="en-US" dirty="0"/>
          </a:p>
        </p:txBody>
      </p:sp>
      <p:pic>
        <p:nvPicPr>
          <p:cNvPr id="6" name="Picture 5">
            <a:extLst>
              <a:ext uri="{FF2B5EF4-FFF2-40B4-BE49-F238E27FC236}">
                <a16:creationId xmlns:a16="http://schemas.microsoft.com/office/drawing/2014/main" id="{BD77094F-F353-FE16-AB4B-1463460CE250}"/>
              </a:ext>
            </a:extLst>
          </p:cNvPr>
          <p:cNvPicPr>
            <a:picLocks noChangeAspect="1"/>
          </p:cNvPicPr>
          <p:nvPr/>
        </p:nvPicPr>
        <p:blipFill>
          <a:blip r:embed="rId2"/>
          <a:stretch>
            <a:fillRect/>
          </a:stretch>
        </p:blipFill>
        <p:spPr>
          <a:xfrm>
            <a:off x="4767780" y="5795058"/>
            <a:ext cx="12290510" cy="7701100"/>
          </a:xfrm>
          <a:prstGeom prst="rect">
            <a:avLst/>
          </a:prstGeom>
        </p:spPr>
      </p:pic>
    </p:spTree>
    <p:extLst>
      <p:ext uri="{BB962C8B-B14F-4D97-AF65-F5344CB8AC3E}">
        <p14:creationId xmlns:p14="http://schemas.microsoft.com/office/powerpoint/2010/main" val="211808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2" name="Title 1">
            <a:extLst>
              <a:ext uri="{FF2B5EF4-FFF2-40B4-BE49-F238E27FC236}">
                <a16:creationId xmlns:a16="http://schemas.microsoft.com/office/drawing/2014/main" id="{DC3214DD-9C01-0D3A-B9EA-4874FECA10F0}"/>
              </a:ext>
            </a:extLst>
          </p:cNvPr>
          <p:cNvSpPr txBox="1">
            <a:spLocks/>
          </p:cNvSpPr>
          <p:nvPr/>
        </p:nvSpPr>
        <p:spPr>
          <a:xfrm>
            <a:off x="0" y="1437533"/>
            <a:ext cx="14179187" cy="1325563"/>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pPr algn="ctr"/>
            <a:r>
              <a:rPr lang="en-US" altLang="en-US" sz="4400" spc="300" dirty="0">
                <a:ea typeface="+mn-ea"/>
                <a:cs typeface="+mn-cs"/>
              </a:rPr>
              <a:t>Sources of Variation and the F-Test Statistic</a:t>
            </a:r>
            <a:endParaRPr lang="en-US" sz="4400" spc="300" dirty="0">
              <a:ea typeface="+mn-ea"/>
              <a:cs typeface="+mn-cs"/>
            </a:endParaRPr>
          </a:p>
        </p:txBody>
      </p:sp>
      <p:sp>
        <p:nvSpPr>
          <p:cNvPr id="7" name="Content Placeholder 2">
            <a:extLst>
              <a:ext uri="{FF2B5EF4-FFF2-40B4-BE49-F238E27FC236}">
                <a16:creationId xmlns:a16="http://schemas.microsoft.com/office/drawing/2014/main" id="{9D69B585-A625-605F-AB5B-A1DF105EFAA1}"/>
              </a:ext>
            </a:extLst>
          </p:cNvPr>
          <p:cNvSpPr txBox="1">
            <a:spLocks/>
          </p:cNvSpPr>
          <p:nvPr/>
        </p:nvSpPr>
        <p:spPr>
          <a:xfrm>
            <a:off x="758460" y="2752129"/>
            <a:ext cx="18507001" cy="4351338"/>
          </a:xfrm>
          <a:prstGeom prst="rect">
            <a:avLst/>
          </a:prstGeom>
        </p:spPr>
        <p:txBody>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The distribution of possible outcomes for the test statistic is positively skewed</a:t>
            </a:r>
          </a:p>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The distribution, called the F distribution, is derived from a sampling distribution of F ratios</a:t>
            </a:r>
          </a:p>
        </p:txBody>
      </p:sp>
      <p:pic>
        <p:nvPicPr>
          <p:cNvPr id="8" name="Picture 7">
            <a:extLst>
              <a:ext uri="{FF2B5EF4-FFF2-40B4-BE49-F238E27FC236}">
                <a16:creationId xmlns:a16="http://schemas.microsoft.com/office/drawing/2014/main" id="{EBC6B166-8ACD-32E8-2B62-BDC67CB875AE}"/>
              </a:ext>
            </a:extLst>
          </p:cNvPr>
          <p:cNvPicPr>
            <a:picLocks noChangeAspect="1"/>
          </p:cNvPicPr>
          <p:nvPr/>
        </p:nvPicPr>
        <p:blipFill>
          <a:blip r:embed="rId2"/>
          <a:stretch>
            <a:fillRect/>
          </a:stretch>
        </p:blipFill>
        <p:spPr>
          <a:xfrm>
            <a:off x="7846555" y="5504589"/>
            <a:ext cx="12177366" cy="7233949"/>
          </a:xfrm>
          <a:prstGeom prst="rect">
            <a:avLst/>
          </a:prstGeom>
        </p:spPr>
      </p:pic>
    </p:spTree>
    <p:extLst>
      <p:ext uri="{BB962C8B-B14F-4D97-AF65-F5344CB8AC3E}">
        <p14:creationId xmlns:p14="http://schemas.microsoft.com/office/powerpoint/2010/main" val="3632836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2" name="Title 1">
            <a:extLst>
              <a:ext uri="{FF2B5EF4-FFF2-40B4-BE49-F238E27FC236}">
                <a16:creationId xmlns:a16="http://schemas.microsoft.com/office/drawing/2014/main" id="{DC3214DD-9C01-0D3A-B9EA-4874FECA10F0}"/>
              </a:ext>
            </a:extLst>
          </p:cNvPr>
          <p:cNvSpPr txBox="1">
            <a:spLocks/>
          </p:cNvSpPr>
          <p:nvPr/>
        </p:nvSpPr>
        <p:spPr>
          <a:xfrm>
            <a:off x="0" y="1437533"/>
            <a:ext cx="14179187" cy="1325563"/>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pPr algn="ctr"/>
            <a:r>
              <a:rPr lang="en-US" altLang="en-US" sz="4400" spc="300" dirty="0">
                <a:ea typeface="+mn-ea"/>
                <a:cs typeface="+mn-cs"/>
              </a:rPr>
              <a:t>Sources of Variation and the F-Test Statistic</a:t>
            </a:r>
            <a:endParaRPr lang="en-US" sz="4400" spc="300" dirty="0">
              <a:ea typeface="+mn-ea"/>
              <a:cs typeface="+mn-cs"/>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57C3A4-A84C-0D5F-849E-80F0557C0980}"/>
                  </a:ext>
                </a:extLst>
              </p:cNvPr>
              <p:cNvSpPr txBox="1">
                <a:spLocks/>
              </p:cNvSpPr>
              <p:nvPr/>
            </p:nvSpPr>
            <p:spPr>
              <a:xfrm>
                <a:off x="1105666" y="2763096"/>
                <a:ext cx="19925534" cy="9061042"/>
              </a:xfrm>
              <a:prstGeom prst="rect">
                <a:avLst/>
              </a:prstGeom>
            </p:spPr>
            <p:txBody>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The variances measured in an ANOVA test are computed as mean squares, or variance</a:t>
                </a:r>
              </a:p>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F statistic, or F obtained – the test statistic for the ANOVA. </a:t>
                </a:r>
              </a:p>
              <a:p>
                <a:pPr marL="685800" lvl="1" indent="-685800">
                  <a:spcBef>
                    <a:spcPts val="2000"/>
                  </a:spcBef>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It is computed as mean squares (or variance) between groups divided by the mean square (or variance) within groups</a:t>
                </a:r>
              </a:p>
              <a:p>
                <a:pPr marL="685800" indent="-685800">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The formula for the test statistic is:</a:t>
                </a:r>
              </a:p>
              <a:p>
                <a:pPr marL="685800" lvl="1" indent="-685800">
                  <a:spcBef>
                    <a:spcPts val="2000"/>
                  </a:spcBef>
                  <a:buFont typeface="Arial" panose="020B0604020202020204" pitchFamily="34" charset="0"/>
                  <a:buChar char="•"/>
                </a:pPr>
                <a:r>
                  <a:rPr lang="en-US" altLang="en-US" sz="4400" dirty="0" err="1">
                    <a:latin typeface="Arial" panose="020B0604020202020204" pitchFamily="34" charset="0"/>
                    <a:cs typeface="Arial" panose="020B0604020202020204" pitchFamily="34" charset="0"/>
                  </a:rPr>
                  <a:t>Fobt</a:t>
                </a:r>
                <a:r>
                  <a:rPr lang="en-US" altLang="en-US" sz="4400" dirty="0">
                    <a:latin typeface="Arial" panose="020B0604020202020204" pitchFamily="34" charset="0"/>
                    <a:cs typeface="Arial" panose="020B0604020202020204" pitchFamily="34" charset="0"/>
                  </a:rPr>
                  <a:t> = </a:t>
                </a:r>
                <a14:m>
                  <m:oMath xmlns:m="http://schemas.openxmlformats.org/officeDocument/2006/math">
                    <m:f>
                      <m:fPr>
                        <m:ctrlPr>
                          <a:rPr lang="en-US" altLang="en-US" sz="4400" i="1">
                            <a:latin typeface="Cambria Math" panose="02040503050406030204" pitchFamily="18" charset="0"/>
                          </a:rPr>
                        </m:ctrlPr>
                      </m:fPr>
                      <m:num>
                        <m:sSub>
                          <m:sSubPr>
                            <m:ctrlPr>
                              <a:rPr lang="en-US" altLang="en-US" sz="4400" i="1">
                                <a:latin typeface="Cambria Math" panose="02040503050406030204" pitchFamily="18" charset="0"/>
                              </a:rPr>
                            </m:ctrlPr>
                          </m:sSubPr>
                          <m:e>
                            <m:r>
                              <a:rPr lang="en-US" altLang="en-US" sz="4400">
                                <a:latin typeface="Cambria Math" panose="02040503050406030204" pitchFamily="18" charset="0"/>
                              </a:rPr>
                              <m:t>𝑀𝑆</m:t>
                            </m:r>
                          </m:e>
                          <m:sub>
                            <m:r>
                              <a:rPr lang="en-US" altLang="en-US" sz="4400">
                                <a:latin typeface="Cambria Math" panose="02040503050406030204" pitchFamily="18" charset="0"/>
                              </a:rPr>
                              <m:t>𝐵𝐺</m:t>
                            </m:r>
                          </m:sub>
                        </m:sSub>
                      </m:num>
                      <m:den>
                        <m:sSub>
                          <m:sSubPr>
                            <m:ctrlPr>
                              <a:rPr lang="en-US" altLang="en-US" sz="4400" i="1">
                                <a:latin typeface="Cambria Math" panose="02040503050406030204" pitchFamily="18" charset="0"/>
                              </a:rPr>
                            </m:ctrlPr>
                          </m:sSubPr>
                          <m:e>
                            <m:r>
                              <a:rPr lang="en-US" altLang="en-US" sz="4400">
                                <a:latin typeface="Cambria Math" panose="02040503050406030204" pitchFamily="18" charset="0"/>
                              </a:rPr>
                              <m:t>𝑀𝑆</m:t>
                            </m:r>
                          </m:e>
                          <m:sub>
                            <m:r>
                              <a:rPr lang="en-US" altLang="en-US" sz="4400">
                                <a:latin typeface="Cambria Math" panose="02040503050406030204" pitchFamily="18" charset="0"/>
                              </a:rPr>
                              <m:t>𝐸</m:t>
                            </m:r>
                          </m:sub>
                        </m:sSub>
                      </m:den>
                    </m:f>
                  </m:oMath>
                </a14:m>
                <a:r>
                  <a:rPr lang="en-US" altLang="en-US" sz="4400" dirty="0">
                    <a:latin typeface="Arial" panose="020B0604020202020204" pitchFamily="34" charset="0"/>
                    <a:cs typeface="Arial" panose="020B0604020202020204" pitchFamily="34" charset="0"/>
                  </a:rPr>
                  <a:t> = </a:t>
                </a:r>
                <a14:m>
                  <m:oMath xmlns:m="http://schemas.openxmlformats.org/officeDocument/2006/math">
                    <m:f>
                      <m:fPr>
                        <m:ctrlPr>
                          <a:rPr lang="en-US" altLang="en-US" sz="4400" i="1">
                            <a:latin typeface="Cambria Math" panose="02040503050406030204" pitchFamily="18" charset="0"/>
                          </a:rPr>
                        </m:ctrlPr>
                      </m:fPr>
                      <m:num>
                        <m:r>
                          <m:rPr>
                            <m:sty m:val="p"/>
                          </m:rPr>
                          <a:rPr lang="en-US" altLang="en-US" sz="4400">
                            <a:latin typeface="Cambria Math" panose="02040503050406030204" pitchFamily="18" charset="0"/>
                          </a:rPr>
                          <m:t>variance</m:t>
                        </m:r>
                        <m:r>
                          <a:rPr lang="en-US" altLang="en-US" sz="4400">
                            <a:latin typeface="Cambria Math" panose="02040503050406030204" pitchFamily="18" charset="0"/>
                          </a:rPr>
                          <m:t> </m:t>
                        </m:r>
                        <m:r>
                          <m:rPr>
                            <m:sty m:val="p"/>
                          </m:rPr>
                          <a:rPr lang="en-US" altLang="en-US" sz="4400">
                            <a:latin typeface="Cambria Math" panose="02040503050406030204" pitchFamily="18" charset="0"/>
                          </a:rPr>
                          <m:t>between</m:t>
                        </m:r>
                        <m:r>
                          <a:rPr lang="en-US" altLang="en-US" sz="4400">
                            <a:latin typeface="Cambria Math" panose="02040503050406030204" pitchFamily="18" charset="0"/>
                          </a:rPr>
                          <m:t> </m:t>
                        </m:r>
                        <m:r>
                          <m:rPr>
                            <m:sty m:val="p"/>
                          </m:rPr>
                          <a:rPr lang="en-US" altLang="en-US" sz="4400">
                            <a:latin typeface="Cambria Math" panose="02040503050406030204" pitchFamily="18" charset="0"/>
                          </a:rPr>
                          <m:t>groups</m:t>
                        </m:r>
                      </m:num>
                      <m:den>
                        <m:r>
                          <m:rPr>
                            <m:sty m:val="p"/>
                          </m:rPr>
                          <a:rPr lang="en-US" altLang="en-US" sz="4400">
                            <a:latin typeface="Cambria Math" panose="02040503050406030204" pitchFamily="18" charset="0"/>
                          </a:rPr>
                          <m:t>variance</m:t>
                        </m:r>
                        <m:r>
                          <a:rPr lang="en-US" altLang="en-US" sz="4400">
                            <a:latin typeface="Cambria Math" panose="02040503050406030204" pitchFamily="18" charset="0"/>
                          </a:rPr>
                          <m:t> </m:t>
                        </m:r>
                        <m:r>
                          <m:rPr>
                            <m:sty m:val="p"/>
                          </m:rPr>
                          <a:rPr lang="en-US" altLang="en-US" sz="4400">
                            <a:latin typeface="Cambria Math" panose="02040503050406030204" pitchFamily="18" charset="0"/>
                          </a:rPr>
                          <m:t>within</m:t>
                        </m:r>
                        <m:r>
                          <a:rPr lang="en-US" altLang="en-US" sz="4400">
                            <a:latin typeface="Cambria Math" panose="02040503050406030204" pitchFamily="18" charset="0"/>
                          </a:rPr>
                          <m:t> </m:t>
                        </m:r>
                        <m:r>
                          <m:rPr>
                            <m:sty m:val="p"/>
                          </m:rPr>
                          <a:rPr lang="en-US" altLang="en-US" sz="4400">
                            <a:latin typeface="Cambria Math" panose="02040503050406030204" pitchFamily="18" charset="0"/>
                          </a:rPr>
                          <m:t>groups</m:t>
                        </m:r>
                      </m:den>
                    </m:f>
                  </m:oMath>
                </a14:m>
                <a:r>
                  <a:rPr lang="en-US" altLang="en-US" sz="4400" dirty="0">
                    <a:latin typeface="Arial" panose="020B0604020202020204" pitchFamily="34" charset="0"/>
                    <a:cs typeface="Arial" panose="020B0604020202020204" pitchFamily="34" charset="0"/>
                  </a:rPr>
                  <a:t> , where MSBG = mean square between groups, MSE = mean square within group or mean square error</a:t>
                </a:r>
              </a:p>
              <a:p>
                <a:pPr marL="685800" lvl="1" indent="-685800">
                  <a:spcBef>
                    <a:spcPts val="2000"/>
                  </a:spcBef>
                  <a:buFont typeface="Arial" panose="020B0604020202020204" pitchFamily="34" charset="0"/>
                  <a:buChar char="•"/>
                </a:pPr>
                <a:r>
                  <a:rPr lang="en-US" altLang="en-US" sz="4400" dirty="0">
                    <a:latin typeface="Arial" panose="020B0604020202020204" pitchFamily="34" charset="0"/>
                    <a:cs typeface="Arial" panose="020B0604020202020204" pitchFamily="34" charset="0"/>
                  </a:rPr>
                  <a:t> The statistic for an ANOVA (</a:t>
                </a:r>
                <a:r>
                  <a:rPr lang="en-US" altLang="en-US" sz="4400" dirty="0" err="1">
                    <a:latin typeface="Arial" panose="020B0604020202020204" pitchFamily="34" charset="0"/>
                    <a:cs typeface="Arial" panose="020B0604020202020204" pitchFamily="34" charset="0"/>
                  </a:rPr>
                  <a:t>Fobt</a:t>
                </a:r>
                <a:r>
                  <a:rPr lang="en-US" altLang="en-US" sz="4400" dirty="0">
                    <a:latin typeface="Arial" panose="020B0604020202020204" pitchFamily="34" charset="0"/>
                    <a:cs typeface="Arial" panose="020B0604020202020204" pitchFamily="34" charset="0"/>
                  </a:rPr>
                  <a:t>) is a ratio used to determine whether the variance attributed to differences between groups (MSBG) is significantly larger than the variance attributed to within groups (MSE)</a:t>
                </a:r>
              </a:p>
            </p:txBody>
          </p:sp>
        </mc:Choice>
        <mc:Fallback xmlns="">
          <p:sp>
            <p:nvSpPr>
              <p:cNvPr id="3" name="Content Placeholder 2">
                <a:extLst>
                  <a:ext uri="{FF2B5EF4-FFF2-40B4-BE49-F238E27FC236}">
                    <a16:creationId xmlns:a16="http://schemas.microsoft.com/office/drawing/2014/main" id="{4E57C3A4-A84C-0D5F-849E-80F0557C0980}"/>
                  </a:ext>
                </a:extLst>
              </p:cNvPr>
              <p:cNvSpPr txBox="1">
                <a:spLocks noRot="1" noChangeAspect="1" noMove="1" noResize="1" noEditPoints="1" noAdjustHandles="1" noChangeArrowheads="1" noChangeShapeType="1" noTextEdit="1"/>
              </p:cNvSpPr>
              <p:nvPr/>
            </p:nvSpPr>
            <p:spPr>
              <a:xfrm>
                <a:off x="1105666" y="2763096"/>
                <a:ext cx="19925534" cy="9061042"/>
              </a:xfrm>
              <a:prstGeom prst="rect">
                <a:avLst/>
              </a:prstGeom>
              <a:blipFill>
                <a:blip r:embed="rId2"/>
                <a:stretch>
                  <a:fillRect l="-1082" t="-2098" r="-1528"/>
                </a:stretch>
              </a:blipFill>
            </p:spPr>
            <p:txBody>
              <a:bodyPr/>
              <a:lstStyle/>
              <a:p>
                <a:r>
                  <a:rPr lang="en-US">
                    <a:noFill/>
                  </a:rPr>
                  <a:t> </a:t>
                </a:r>
              </a:p>
            </p:txBody>
          </p:sp>
        </mc:Fallback>
      </mc:AlternateContent>
    </p:spTree>
    <p:extLst>
      <p:ext uri="{BB962C8B-B14F-4D97-AF65-F5344CB8AC3E}">
        <p14:creationId xmlns:p14="http://schemas.microsoft.com/office/powerpoint/2010/main" val="168878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984CF-2A2F-4F27-AC36-CE3C703A8CEC}"/>
              </a:ext>
            </a:extLst>
          </p:cNvPr>
          <p:cNvSpPr txBox="1"/>
          <p:nvPr/>
        </p:nvSpPr>
        <p:spPr>
          <a:xfrm>
            <a:off x="5342283" y="219842"/>
            <a:ext cx="12195312" cy="1240019"/>
          </a:xfrm>
          <a:prstGeom prst="rect">
            <a:avLst/>
          </a:prstGeom>
          <a:noFill/>
        </p:spPr>
        <p:txBody>
          <a:bodyPr wrap="square">
            <a:spAutoFit/>
          </a:bodyPr>
          <a:lstStyle/>
          <a:p>
            <a:pPr marL="742950" indent="-742950">
              <a:lnSpc>
                <a:spcPct val="200000"/>
              </a:lnSpc>
              <a:buFont typeface="+mj-lt"/>
              <a:buAutoNum type="arabicPeriod"/>
            </a:pPr>
            <a:r>
              <a:rPr lang="en-US" sz="4400" b="1" spc="300" dirty="0">
                <a:solidFill>
                  <a:schemeClr val="tx2"/>
                </a:solidFill>
                <a:latin typeface="Oswald" panose="02000503000000000000" pitchFamily="2" charset="77"/>
              </a:rPr>
              <a:t>Correlations – Measure linear association</a:t>
            </a:r>
          </a:p>
        </p:txBody>
      </p:sp>
      <p:sp>
        <p:nvSpPr>
          <p:cNvPr id="4" name="TextBox 3">
            <a:extLst>
              <a:ext uri="{FF2B5EF4-FFF2-40B4-BE49-F238E27FC236}">
                <a16:creationId xmlns:a16="http://schemas.microsoft.com/office/drawing/2014/main" id="{E3B509A1-5942-06D6-8297-5F3C4C89E849}"/>
              </a:ext>
            </a:extLst>
          </p:cNvPr>
          <p:cNvSpPr txBox="1"/>
          <p:nvPr/>
        </p:nvSpPr>
        <p:spPr>
          <a:xfrm>
            <a:off x="432820" y="1472632"/>
            <a:ext cx="20337835" cy="8771632"/>
          </a:xfrm>
          <a:prstGeom prst="rect">
            <a:avLst/>
          </a:prstGeom>
          <a:noFill/>
        </p:spPr>
        <p:txBody>
          <a:bodyPr wrap="square" rtlCol="0" anchor="t">
            <a:spAutoFit/>
          </a:bodyPr>
          <a:lstStyle/>
          <a:p>
            <a:pPr marL="571500" indent="-571500">
              <a:buFont typeface="Arial" panose="020B0604020202020204" pitchFamily="34" charset="0"/>
              <a:buChar char="•"/>
            </a:pPr>
            <a:r>
              <a:rPr lang="en-US" sz="4400" b="1" u="sng" dirty="0">
                <a:latin typeface=""/>
              </a:rPr>
              <a:t>Terminologies: </a:t>
            </a:r>
          </a:p>
          <a:p>
            <a:endParaRPr lang="en-US" sz="4000" dirty="0">
              <a:latin typeface=""/>
            </a:endParaRPr>
          </a:p>
          <a:p>
            <a:pPr marL="571500" indent="-571500">
              <a:buFont typeface="Arial" panose="020B0604020202020204" pitchFamily="34" charset="0"/>
              <a:buChar char="•"/>
            </a:pPr>
            <a:r>
              <a:rPr lang="en-US" sz="4000" dirty="0">
                <a:latin typeface=""/>
              </a:rPr>
              <a:t>Dependent variable (DV): Variable(s) which is/are predicted or is the outcome, measured/recorded in the end aka </a:t>
            </a:r>
            <a:r>
              <a:rPr lang="en-US" sz="4000" dirty="0">
                <a:solidFill>
                  <a:srgbClr val="FF0000"/>
                </a:solidFill>
                <a:latin typeface=""/>
              </a:rPr>
              <a:t>response</a:t>
            </a:r>
            <a:r>
              <a:rPr lang="en-US" sz="4000" dirty="0">
                <a:latin typeface=""/>
              </a:rPr>
              <a:t> variable</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Factors: Variable(s) which impact the response variable aka </a:t>
            </a:r>
            <a:r>
              <a:rPr lang="en-US" sz="4000" dirty="0">
                <a:solidFill>
                  <a:srgbClr val="FF0000"/>
                </a:solidFill>
                <a:latin typeface=""/>
              </a:rPr>
              <a:t>independent/predictor/explanatory </a:t>
            </a:r>
            <a:r>
              <a:rPr lang="en-US" sz="4000" dirty="0">
                <a:latin typeface=""/>
              </a:rPr>
              <a:t>variables (IV)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Scatterplot: A plot which shows data points for two variables (IV and DV) in pairs</a:t>
            </a:r>
          </a:p>
          <a:p>
            <a:pPr lvl="1"/>
            <a:endParaRPr lang="en-US" sz="4000" dirty="0">
              <a:latin typeface=""/>
            </a:endParaRPr>
          </a:p>
          <a:p>
            <a:pPr marL="1485717" lvl="1"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Arial" pitchFamily="34" charset="0"/>
                <a:ea typeface="ＭＳ Ｐゴシック" pitchFamily="34" charset="-128"/>
                <a:cs typeface="Arial" pitchFamily="34" charset="0"/>
              </a:rPr>
              <a:t>A </a:t>
            </a:r>
            <a:r>
              <a:rPr lang="en-US" sz="4000" b="1" dirty="0">
                <a:latin typeface="Arial" pitchFamily="34" charset="0"/>
                <a:ea typeface="ＭＳ Ｐゴシック" pitchFamily="34" charset="-128"/>
                <a:cs typeface="Arial" pitchFamily="34" charset="0"/>
              </a:rPr>
              <a:t>scatterplot</a:t>
            </a:r>
            <a:r>
              <a:rPr lang="en-US" sz="4000" dirty="0">
                <a:latin typeface="Arial" pitchFamily="34" charset="0"/>
                <a:ea typeface="ＭＳ Ｐゴシック" pitchFamily="34" charset="-128"/>
                <a:cs typeface="Arial" pitchFamily="34" charset="0"/>
              </a:rPr>
              <a:t> shows the relationship between two quantitative variables measured on the same subjects. The values of one variable appear on the horizontal axis, and the values of the other variable appear on the vertical axis.</a:t>
            </a:r>
            <a:endParaRPr lang="en-US" sz="4000" spc="300" dirty="0">
              <a:latin typeface=""/>
            </a:endParaRPr>
          </a:p>
        </p:txBody>
      </p:sp>
      <p:pic>
        <p:nvPicPr>
          <p:cNvPr id="5" name="Graphic 4" descr="Scatterplot with solid fill">
            <a:extLst>
              <a:ext uri="{FF2B5EF4-FFF2-40B4-BE49-F238E27FC236}">
                <a16:creationId xmlns:a16="http://schemas.microsoft.com/office/drawing/2014/main" id="{5FAC439F-8DBF-BFD2-745E-88CE373273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529392" y="8982842"/>
            <a:ext cx="5415438" cy="4733158"/>
          </a:xfrm>
          <a:prstGeom prst="rect">
            <a:avLst/>
          </a:prstGeom>
        </p:spPr>
      </p:pic>
      <p:sp>
        <p:nvSpPr>
          <p:cNvPr id="6" name="TextBox 5">
            <a:extLst>
              <a:ext uri="{FF2B5EF4-FFF2-40B4-BE49-F238E27FC236}">
                <a16:creationId xmlns:a16="http://schemas.microsoft.com/office/drawing/2014/main" id="{CA690225-8BF9-06B9-802D-18E975AE9CB4}"/>
              </a:ext>
            </a:extLst>
          </p:cNvPr>
          <p:cNvSpPr txBox="1"/>
          <p:nvPr/>
        </p:nvSpPr>
        <p:spPr>
          <a:xfrm>
            <a:off x="20770655" y="13069669"/>
            <a:ext cx="2286000" cy="646331"/>
          </a:xfrm>
          <a:prstGeom prst="rect">
            <a:avLst/>
          </a:prstGeom>
          <a:noFill/>
        </p:spPr>
        <p:txBody>
          <a:bodyPr wrap="square" rtlCol="0">
            <a:spAutoFit/>
          </a:bodyPr>
          <a:lstStyle/>
          <a:p>
            <a:r>
              <a:rPr lang="en-US" dirty="0"/>
              <a:t>X (IV)</a:t>
            </a:r>
          </a:p>
        </p:txBody>
      </p:sp>
      <p:sp>
        <p:nvSpPr>
          <p:cNvPr id="7" name="TextBox 6">
            <a:extLst>
              <a:ext uri="{FF2B5EF4-FFF2-40B4-BE49-F238E27FC236}">
                <a16:creationId xmlns:a16="http://schemas.microsoft.com/office/drawing/2014/main" id="{50027334-714A-A878-0A3A-57F042D71DC6}"/>
              </a:ext>
            </a:extLst>
          </p:cNvPr>
          <p:cNvSpPr txBox="1"/>
          <p:nvPr/>
        </p:nvSpPr>
        <p:spPr>
          <a:xfrm>
            <a:off x="17816995" y="10687470"/>
            <a:ext cx="2286000" cy="646331"/>
          </a:xfrm>
          <a:prstGeom prst="rect">
            <a:avLst/>
          </a:prstGeom>
          <a:noFill/>
        </p:spPr>
        <p:txBody>
          <a:bodyPr wrap="square" rtlCol="0">
            <a:spAutoFit/>
          </a:bodyPr>
          <a:lstStyle/>
          <a:p>
            <a:r>
              <a:rPr lang="en-US" dirty="0"/>
              <a:t>Y (DV)</a:t>
            </a:r>
          </a:p>
        </p:txBody>
      </p:sp>
    </p:spTree>
    <p:extLst>
      <p:ext uri="{BB962C8B-B14F-4D97-AF65-F5344CB8AC3E}">
        <p14:creationId xmlns:p14="http://schemas.microsoft.com/office/powerpoint/2010/main" val="2352906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6" name="TextBox 5">
            <a:extLst>
              <a:ext uri="{FF2B5EF4-FFF2-40B4-BE49-F238E27FC236}">
                <a16:creationId xmlns:a16="http://schemas.microsoft.com/office/drawing/2014/main" id="{2DC771AB-BD44-B45C-8AA5-666ED311325B}"/>
              </a:ext>
            </a:extLst>
          </p:cNvPr>
          <p:cNvSpPr txBox="1"/>
          <p:nvPr/>
        </p:nvSpPr>
        <p:spPr>
          <a:xfrm>
            <a:off x="1303592" y="1271852"/>
            <a:ext cx="9764841"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steps of an F-test </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B14478-D8FA-C153-8339-131382216C13}"/>
                  </a:ext>
                </a:extLst>
              </p:cNvPr>
              <p:cNvSpPr txBox="1"/>
              <p:nvPr/>
            </p:nvSpPr>
            <p:spPr>
              <a:xfrm>
                <a:off x="632701" y="2900706"/>
                <a:ext cx="20337835" cy="9941183"/>
              </a:xfrm>
              <a:prstGeom prst="rect">
                <a:avLst/>
              </a:prstGeom>
              <a:noFill/>
            </p:spPr>
            <p:txBody>
              <a:bodyPr wrap="square" rtlCol="0" anchor="t">
                <a:spAutoFit/>
              </a:bodyPr>
              <a:lstStyle/>
              <a:p>
                <a:r>
                  <a:rPr lang="en-US" sz="4000" dirty="0">
                    <a:latin typeface=""/>
                  </a:rPr>
                  <a:t>1. Design the hypothesis</a:t>
                </a:r>
              </a:p>
              <a:p>
                <a:r>
                  <a:rPr lang="en-US" sz="4000" dirty="0">
                    <a:latin typeface=""/>
                  </a:rPr>
                  <a:t>H0: mean1 =  mean2 = mean3 or </a:t>
                </a:r>
                <a:r>
                  <a:rPr lang="en-US" altLang="en-US" sz="4000" dirty="0">
                    <a:latin typeface=""/>
                  </a:rPr>
                  <a:t>(i.e., </a:t>
                </a:r>
                <a:r>
                  <a:rPr lang="el-GR" altLang="en-US" sz="4000" dirty="0">
                    <a:latin typeface=""/>
                  </a:rPr>
                  <a:t>μ</a:t>
                </a:r>
                <a:r>
                  <a:rPr lang="en-US" altLang="en-US" sz="4000" dirty="0">
                    <a:latin typeface=""/>
                  </a:rPr>
                  <a:t>1 = </a:t>
                </a:r>
                <a:r>
                  <a:rPr lang="el-GR" altLang="en-US" sz="4000" dirty="0">
                    <a:latin typeface=""/>
                  </a:rPr>
                  <a:t>μ</a:t>
                </a:r>
                <a:r>
                  <a:rPr lang="en-US" altLang="en-US" sz="4000" dirty="0">
                    <a:latin typeface=""/>
                  </a:rPr>
                  <a:t>2 = ... = </a:t>
                </a:r>
                <a:r>
                  <a:rPr lang="el-GR" altLang="en-US" sz="4000" dirty="0">
                    <a:latin typeface=""/>
                  </a:rPr>
                  <a:t>μ</a:t>
                </a:r>
                <a:r>
                  <a:rPr lang="en-US" altLang="en-US" sz="4000" dirty="0">
                    <a:latin typeface=""/>
                  </a:rPr>
                  <a:t>k), group means do not vary (variance = 0) </a:t>
                </a:r>
                <a:r>
                  <a:rPr lang="en-US" sz="4000" dirty="0">
                    <a:latin typeface=""/>
                  </a:rPr>
                  <a:t>(Null hypothesis)</a:t>
                </a:r>
              </a:p>
              <a:p>
                <a:r>
                  <a:rPr lang="en-US" sz="4000" dirty="0">
                    <a:latin typeface=""/>
                  </a:rPr>
                  <a:t>H1: at least 1 mean is different, (variance &gt; 0) (Alternate hypothesis) </a:t>
                </a:r>
              </a:p>
              <a:p>
                <a:endParaRPr lang="en-US" sz="4000" dirty="0">
                  <a:latin typeface=""/>
                </a:endParaRPr>
              </a:p>
              <a:p>
                <a:r>
                  <a:rPr lang="en-US" sz="4000" dirty="0">
                    <a:latin typeface=""/>
                  </a:rPr>
                  <a:t>2. Calculate the F-test statistic, </a:t>
                </a:r>
                <a:r>
                  <a:rPr lang="en-US" sz="4000" dirty="0" err="1">
                    <a:latin typeface=""/>
                  </a:rPr>
                  <a:t>df</a:t>
                </a:r>
                <a:r>
                  <a:rPr lang="en-US" sz="4000" dirty="0">
                    <a:latin typeface=""/>
                  </a:rPr>
                  <a:t>, p-value</a:t>
                </a:r>
              </a:p>
              <a:p>
                <a:endParaRPr lang="en-US" sz="4000" dirty="0">
                  <a:latin typeface=""/>
                </a:endParaRPr>
              </a:p>
              <a:p>
                <a:r>
                  <a:rPr lang="en-US" sz="4000" dirty="0">
                    <a:latin typeface=""/>
                  </a:rPr>
                  <a:t>3. Make the conclusion using p-value or the F-test statistic </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reject H0 or if the F-test statistic &gt; F critical value</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&gt;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fail to reject H0 or if the F-test statistic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oMath>
                </a14:m>
                <a:r>
                  <a:rPr lang="en-US" sz="4000" dirty="0">
                    <a:solidFill>
                      <a:srgbClr val="FF0000"/>
                    </a:solidFill>
                    <a:latin typeface=""/>
                  </a:rPr>
                  <a:t> F critical value</a:t>
                </a:r>
              </a:p>
              <a:p>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a:t>
                </a:r>
              </a:p>
              <a:p>
                <a:endParaRPr lang="en-US" sz="4000" dirty="0">
                  <a:solidFill>
                    <a:srgbClr val="FF0000"/>
                  </a:solidFill>
                  <a:latin typeface=""/>
                </a:endParaRP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7" name="TextBox 6">
                <a:extLst>
                  <a:ext uri="{FF2B5EF4-FFF2-40B4-BE49-F238E27FC236}">
                    <a16:creationId xmlns:a16="http://schemas.microsoft.com/office/drawing/2014/main" id="{B6B14478-D8FA-C153-8339-131382216C13}"/>
                  </a:ext>
                </a:extLst>
              </p:cNvPr>
              <p:cNvSpPr txBox="1">
                <a:spLocks noRot="1" noChangeAspect="1" noMove="1" noResize="1" noEditPoints="1" noAdjustHandles="1" noChangeArrowheads="1" noChangeShapeType="1" noTextEdit="1"/>
              </p:cNvSpPr>
              <p:nvPr/>
            </p:nvSpPr>
            <p:spPr>
              <a:xfrm>
                <a:off x="632701" y="2900706"/>
                <a:ext cx="20337835" cy="9941183"/>
              </a:xfrm>
              <a:prstGeom prst="rect">
                <a:avLst/>
              </a:prstGeom>
              <a:blipFill>
                <a:blip r:embed="rId2"/>
                <a:stretch>
                  <a:fillRect l="-1061" t="-1148"/>
                </a:stretch>
              </a:blipFill>
            </p:spPr>
            <p:txBody>
              <a:bodyPr/>
              <a:lstStyle/>
              <a:p>
                <a:r>
                  <a:rPr lang="en-US">
                    <a:noFill/>
                  </a:rPr>
                  <a:t> </a:t>
                </a:r>
              </a:p>
            </p:txBody>
          </p:sp>
        </mc:Fallback>
      </mc:AlternateContent>
    </p:spTree>
    <p:extLst>
      <p:ext uri="{BB962C8B-B14F-4D97-AF65-F5344CB8AC3E}">
        <p14:creationId xmlns:p14="http://schemas.microsoft.com/office/powerpoint/2010/main" val="3834671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xfrm>
            <a:off x="1675963" y="315470"/>
            <a:ext cx="21025723" cy="2651126"/>
          </a:xfrm>
        </p:spPr>
        <p:txBody>
          <a:bodyPr>
            <a:normAutofit/>
          </a:bodyPr>
          <a:lstStyle/>
          <a:p>
            <a:pPr algn="l" defTabSz="1828434">
              <a:lnSpc>
                <a:spcPct val="200000"/>
              </a:lnSpc>
            </a:pPr>
            <a:r>
              <a:rPr lang="en-US" sz="4400" spc="300" dirty="0">
                <a:latin typeface="Oswald" panose="02000503000000000000" pitchFamily="2" charset="77"/>
                <a:ea typeface="+mn-ea"/>
                <a:cs typeface="+mn-cs"/>
              </a:rPr>
              <a:t>Example: Simple ANOVA </a:t>
            </a:r>
          </a:p>
        </p:txBody>
      </p:sp>
      <p:pic>
        <p:nvPicPr>
          <p:cNvPr id="7" name="Picture 1" descr="Screen Shot 2013-10-30 at 3.14.48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2888" y="2131317"/>
            <a:ext cx="19865441" cy="5966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E218A7F-D6B3-C2D9-6ABF-0653E4D19440}"/>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p:sp>
        <p:nvSpPr>
          <p:cNvPr id="5" name="Content Placeholder 2">
            <a:extLst>
              <a:ext uri="{FF2B5EF4-FFF2-40B4-BE49-F238E27FC236}">
                <a16:creationId xmlns:a16="http://schemas.microsoft.com/office/drawing/2014/main" id="{AF6B8AD7-D815-A44F-6644-44F0C943D265}"/>
              </a:ext>
            </a:extLst>
          </p:cNvPr>
          <p:cNvSpPr>
            <a:spLocks noGrp="1"/>
          </p:cNvSpPr>
          <p:nvPr>
            <p:ph idx="1"/>
          </p:nvPr>
        </p:nvSpPr>
        <p:spPr>
          <a:xfrm>
            <a:off x="1675963" y="8601622"/>
            <a:ext cx="21025723" cy="4384127"/>
          </a:xfrm>
        </p:spPr>
        <p:txBody>
          <a:bodyPr>
            <a:normAutofit lnSpcReduction="10000"/>
          </a:bodyPr>
          <a:lstStyle/>
          <a:p>
            <a:pPr>
              <a:buFont typeface="Arial" panose="020B0604020202020204" pitchFamily="34" charset="0"/>
              <a:buChar char="•"/>
            </a:pPr>
            <a:r>
              <a:rPr lang="en-US" sz="4400" dirty="0">
                <a:latin typeface="Arial" panose="020B0604020202020204" pitchFamily="34" charset="0"/>
                <a:cs typeface="Arial" panose="020B0604020202020204" pitchFamily="34" charset="0"/>
              </a:rPr>
              <a:t>Client satisfaction is the DV</a:t>
            </a:r>
          </a:p>
          <a:p>
            <a:pPr lvl="1">
              <a:buFont typeface="Arial" panose="020B0604020202020204" pitchFamily="34" charset="0"/>
              <a:buChar char="•"/>
            </a:pPr>
            <a:r>
              <a:rPr lang="en-US" sz="4400" dirty="0">
                <a:latin typeface="Arial" panose="020B0604020202020204" pitchFamily="34" charset="0"/>
                <a:cs typeface="Arial" panose="020B0604020202020204" pitchFamily="34" charset="0"/>
              </a:rPr>
              <a:t>Must be measured in a way that generates interval/ratio data</a:t>
            </a:r>
          </a:p>
          <a:p>
            <a:pPr>
              <a:buFont typeface="Arial" panose="020B0604020202020204" pitchFamily="34" charset="0"/>
              <a:buChar char="•"/>
            </a:pPr>
            <a:r>
              <a:rPr lang="en-US" sz="4400" dirty="0">
                <a:latin typeface="Arial" panose="020B0604020202020204" pitchFamily="34" charset="0"/>
                <a:cs typeface="Arial" panose="020B0604020202020204" pitchFamily="34" charset="0"/>
              </a:rPr>
              <a:t>Team leader is the IV (3 value categories)</a:t>
            </a:r>
          </a:p>
          <a:p>
            <a:pPr lvl="2"/>
            <a:r>
              <a:rPr lang="en-US" sz="4400" dirty="0">
                <a:latin typeface="Arial" panose="020B0604020202020204" pitchFamily="34" charset="0"/>
                <a:cs typeface="Arial" panose="020B0604020202020204" pitchFamily="34" charset="0"/>
              </a:rPr>
              <a:t>Social worker</a:t>
            </a:r>
          </a:p>
          <a:p>
            <a:pPr lvl="2"/>
            <a:r>
              <a:rPr lang="en-US" sz="4400" dirty="0">
                <a:latin typeface="Arial" panose="020B0604020202020204" pitchFamily="34" charset="0"/>
                <a:cs typeface="Arial" panose="020B0604020202020204" pitchFamily="34" charset="0"/>
              </a:rPr>
              <a:t>Psychologist</a:t>
            </a:r>
          </a:p>
          <a:p>
            <a:pPr lvl="2"/>
            <a:r>
              <a:rPr lang="en-US" sz="4400" dirty="0">
                <a:latin typeface="Arial" panose="020B0604020202020204" pitchFamily="34" charset="0"/>
                <a:cs typeface="Arial" panose="020B0604020202020204" pitchFamily="34" charset="0"/>
              </a:rPr>
              <a:t>Psychiatric Nurse</a:t>
            </a:r>
          </a:p>
          <a:p>
            <a:endParaRPr lang="en-US" sz="4799" dirty="0"/>
          </a:p>
        </p:txBody>
      </p:sp>
    </p:spTree>
    <p:extLst>
      <p:ext uri="{BB962C8B-B14F-4D97-AF65-F5344CB8AC3E}">
        <p14:creationId xmlns:p14="http://schemas.microsoft.com/office/powerpoint/2010/main" val="3172903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2701" y="5339775"/>
            <a:ext cx="21025723" cy="4401206"/>
          </a:xfrm>
        </p:spPr>
        <p:txBody>
          <a:bodyPr>
            <a:noAutofit/>
          </a:bodyPr>
          <a:lstStyle/>
          <a:p>
            <a:pPr indent="-571500" defTabSz="1828434">
              <a:buFont typeface="Arial" panose="020B0604020202020204" pitchFamily="34" charset="0"/>
              <a:buChar char="•"/>
            </a:pPr>
            <a:r>
              <a:rPr lang="en-US" sz="4000" dirty="0">
                <a:latin typeface=""/>
              </a:rPr>
              <a:t>F (2, 47)= 17.06, p-value &lt;0.0001</a:t>
            </a:r>
          </a:p>
          <a:p>
            <a:pPr indent="-571500" defTabSz="1828434">
              <a:buFont typeface="Arial" panose="020B0604020202020204" pitchFamily="34" charset="0"/>
              <a:buChar char="•"/>
            </a:pPr>
            <a:r>
              <a:rPr lang="en-US" sz="4000" dirty="0">
                <a:latin typeface=""/>
              </a:rPr>
              <a:t>F critical value: 2.44</a:t>
            </a:r>
          </a:p>
          <a:p>
            <a:pPr indent="-571500" defTabSz="1828434">
              <a:buFont typeface="Arial" panose="020B0604020202020204" pitchFamily="34" charset="0"/>
              <a:buChar char="•"/>
            </a:pPr>
            <a:r>
              <a:rPr lang="en-US" sz="4000" dirty="0">
                <a:latin typeface=""/>
              </a:rPr>
              <a:t>Since p-value &lt; 0.05, or F obtained &gt; F critical value, we reject H0</a:t>
            </a:r>
          </a:p>
          <a:p>
            <a:pPr defTabSz="1828434"/>
            <a:r>
              <a:rPr lang="en-US" sz="4000" dirty="0">
                <a:latin typeface=""/>
              </a:rPr>
              <a:t>Conclusion: We are 95% confident that there are differences on client-satisfaction between groups (social workers, psychologist, and psychiatric nurse) </a:t>
            </a:r>
          </a:p>
          <a:p>
            <a:pPr defTabSz="1828434">
              <a:buFont typeface="Arial" panose="020B0604020202020204" pitchFamily="34" charset="0"/>
              <a:buChar char="•"/>
            </a:pPr>
            <a:endParaRPr lang="en-US" sz="4000" dirty="0">
              <a:latin typeface=""/>
            </a:endParaRPr>
          </a:p>
          <a:p>
            <a:pPr defTabSz="1828434"/>
            <a:endParaRPr lang="en-US" sz="4000" dirty="0">
              <a:latin typeface=""/>
            </a:endParaRPr>
          </a:p>
          <a:p>
            <a:pPr lvl="2"/>
            <a:endParaRPr lang="en-US" sz="4000" dirty="0">
              <a:latin typeface="Arial" panose="020B0604020202020204" pitchFamily="34" charset="0"/>
              <a:cs typeface="Arial" panose="020B0604020202020204" pitchFamily="34" charset="0"/>
            </a:endParaRPr>
          </a:p>
          <a:p>
            <a:endParaRPr lang="en-US" sz="4000" dirty="0">
              <a:latin typeface="Arial" panose="020B0604020202020204" pitchFamily="34" charset="0"/>
              <a:cs typeface="Arial" panose="020B0604020202020204" pitchFamily="34" charset="0"/>
            </a:endParaRPr>
          </a:p>
        </p:txBody>
      </p:sp>
      <p:sp>
        <p:nvSpPr>
          <p:cNvPr id="4" name="Rectangle 2">
            <a:extLst>
              <a:ext uri="{FF2B5EF4-FFF2-40B4-BE49-F238E27FC236}">
                <a16:creationId xmlns:a16="http://schemas.microsoft.com/office/drawing/2014/main" id="{245BEFFC-557E-8175-662E-52C7AA1E5189}"/>
              </a:ext>
            </a:extLst>
          </p:cNvPr>
          <p:cNvSpPr txBox="1">
            <a:spLocks noChangeArrowheads="1"/>
          </p:cNvSpPr>
          <p:nvPr/>
        </p:nvSpPr>
        <p:spPr>
          <a:xfrm>
            <a:off x="1675964" y="730251"/>
            <a:ext cx="21025723" cy="2651126"/>
          </a:xfrm>
          <a:prstGeom prst="rect">
            <a:avLst/>
          </a:prstGeom>
        </p:spPr>
        <p:txBody>
          <a:bodyPr vert="horz" lIns="91440" tIns="45720" rIns="91440" bIns="45720" rtlCol="0" anchor="ctr">
            <a:normAutofit/>
          </a:bodyPr>
          <a:lstStyle>
            <a:lvl1pPr algn="ctr" defTabSz="1828343" rtl="0" eaLnBrk="1" latinLnBrk="0" hangingPunct="1">
              <a:lnSpc>
                <a:spcPct val="90000"/>
              </a:lnSpc>
              <a:spcBef>
                <a:spcPct val="0"/>
              </a:spcBef>
              <a:buNone/>
              <a:defRPr sz="8798" b="1" i="0" kern="1200">
                <a:solidFill>
                  <a:schemeClr val="tx2"/>
                </a:solidFill>
                <a:latin typeface="+mn-lt"/>
                <a:ea typeface="+mj-ea"/>
                <a:cs typeface="+mj-cs"/>
              </a:defRPr>
            </a:lvl1pPr>
          </a:lstStyle>
          <a:p>
            <a:pPr algn="l" defTabSz="1828434">
              <a:lnSpc>
                <a:spcPct val="200000"/>
              </a:lnSpc>
            </a:pPr>
            <a:r>
              <a:rPr lang="en-US" sz="4400" spc="300">
                <a:latin typeface="Oswald" panose="02000503000000000000" pitchFamily="2" charset="77"/>
                <a:ea typeface="+mn-ea"/>
                <a:cs typeface="+mn-cs"/>
              </a:rPr>
              <a:t>Example: Simple ANOVA </a:t>
            </a:r>
            <a:endParaRPr lang="en-US" sz="4400" spc="300" dirty="0">
              <a:latin typeface="Oswald" panose="02000503000000000000" pitchFamily="2" charset="77"/>
              <a:ea typeface="+mn-ea"/>
              <a:cs typeface="+mn-cs"/>
            </a:endParaRPr>
          </a:p>
        </p:txBody>
      </p:sp>
      <p:sp>
        <p:nvSpPr>
          <p:cNvPr id="5" name="TextBox 4">
            <a:extLst>
              <a:ext uri="{FF2B5EF4-FFF2-40B4-BE49-F238E27FC236}">
                <a16:creationId xmlns:a16="http://schemas.microsoft.com/office/drawing/2014/main" id="{5805310E-8FE1-5233-31E2-ADBEBB861BE4}"/>
              </a:ext>
            </a:extLst>
          </p:cNvPr>
          <p:cNvSpPr txBox="1"/>
          <p:nvPr/>
        </p:nvSpPr>
        <p:spPr>
          <a:xfrm>
            <a:off x="4055538" y="-875"/>
            <a:ext cx="16266574"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4. F-test for means -- Compare means of three or more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C467378-3199-AC38-7837-BB73A24356DB}"/>
                  </a:ext>
                </a:extLst>
              </p:cNvPr>
              <p:cNvSpPr txBox="1"/>
              <p:nvPr/>
            </p:nvSpPr>
            <p:spPr>
              <a:xfrm>
                <a:off x="632701" y="2900706"/>
                <a:ext cx="20337835" cy="4401205"/>
              </a:xfrm>
              <a:prstGeom prst="rect">
                <a:avLst/>
              </a:prstGeom>
              <a:noFill/>
            </p:spPr>
            <p:txBody>
              <a:bodyPr wrap="square" rtlCol="0" anchor="t">
                <a:spAutoFit/>
              </a:bodyPr>
              <a:lstStyle/>
              <a:p>
                <a:r>
                  <a:rPr lang="en-US" sz="4000" dirty="0">
                    <a:latin typeface=""/>
                  </a:rPr>
                  <a:t>H0: Social worker mean =  Psychologist mean = Psychiatric nurse (Null hypothesis)</a:t>
                </a:r>
              </a:p>
              <a:p>
                <a:r>
                  <a:rPr lang="en-US" sz="4000" dirty="0">
                    <a:latin typeface=""/>
                  </a:rPr>
                  <a:t>H1: at least 1 mean is different, (variance &gt; 0) (Alternate hypothesis) </a:t>
                </a:r>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let be 0.05</a:t>
                </a:r>
              </a:p>
              <a:p>
                <a:endParaRPr lang="en-US" sz="4000" dirty="0">
                  <a:solidFill>
                    <a:srgbClr val="FF0000"/>
                  </a:solidFill>
                  <a:latin typeface=""/>
                </a:endParaRP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8" name="TextBox 7">
                <a:extLst>
                  <a:ext uri="{FF2B5EF4-FFF2-40B4-BE49-F238E27FC236}">
                    <a16:creationId xmlns:a16="http://schemas.microsoft.com/office/drawing/2014/main" id="{7C467378-3199-AC38-7837-BB73A24356DB}"/>
                  </a:ext>
                </a:extLst>
              </p:cNvPr>
              <p:cNvSpPr txBox="1">
                <a:spLocks noRot="1" noChangeAspect="1" noMove="1" noResize="1" noEditPoints="1" noAdjustHandles="1" noChangeArrowheads="1" noChangeShapeType="1" noTextEdit="1"/>
              </p:cNvSpPr>
              <p:nvPr/>
            </p:nvSpPr>
            <p:spPr>
              <a:xfrm>
                <a:off x="632701" y="2900706"/>
                <a:ext cx="20337835" cy="4401205"/>
              </a:xfrm>
              <a:prstGeom prst="rect">
                <a:avLst/>
              </a:prstGeom>
              <a:blipFill>
                <a:blip r:embed="rId2"/>
                <a:stretch>
                  <a:fillRect l="-1061" t="-2586"/>
                </a:stretch>
              </a:blipFill>
            </p:spPr>
            <p:txBody>
              <a:bodyPr/>
              <a:lstStyle/>
              <a:p>
                <a:r>
                  <a:rPr lang="en-US">
                    <a:noFill/>
                  </a:rPr>
                  <a:t> </a:t>
                </a:r>
              </a:p>
            </p:txBody>
          </p:sp>
        </mc:Fallback>
      </mc:AlternateContent>
    </p:spTree>
    <p:extLst>
      <p:ext uri="{BB962C8B-B14F-4D97-AF65-F5344CB8AC3E}">
        <p14:creationId xmlns:p14="http://schemas.microsoft.com/office/powerpoint/2010/main" val="315930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984CF-2A2F-4F27-AC36-CE3C703A8CEC}"/>
              </a:ext>
            </a:extLst>
          </p:cNvPr>
          <p:cNvSpPr txBox="1"/>
          <p:nvPr/>
        </p:nvSpPr>
        <p:spPr>
          <a:xfrm>
            <a:off x="8109473" y="594101"/>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Summary</a:t>
            </a:r>
          </a:p>
        </p:txBody>
      </p:sp>
      <p:sp>
        <p:nvSpPr>
          <p:cNvPr id="4" name="TextBox 3">
            <a:extLst>
              <a:ext uri="{FF2B5EF4-FFF2-40B4-BE49-F238E27FC236}">
                <a16:creationId xmlns:a16="http://schemas.microsoft.com/office/drawing/2014/main" id="{E3B509A1-5942-06D6-8297-5F3C4C89E849}"/>
              </a:ext>
            </a:extLst>
          </p:cNvPr>
          <p:cNvSpPr txBox="1"/>
          <p:nvPr/>
        </p:nvSpPr>
        <p:spPr>
          <a:xfrm>
            <a:off x="1271021" y="2275251"/>
            <a:ext cx="20337835" cy="2554545"/>
          </a:xfrm>
          <a:prstGeom prst="rect">
            <a:avLst/>
          </a:prstGeom>
          <a:noFill/>
        </p:spPr>
        <p:txBody>
          <a:bodyPr wrap="square" rtlCol="0" anchor="t">
            <a:spAutoFit/>
          </a:bodyPr>
          <a:lstStyle/>
          <a:p>
            <a:pPr marL="742950" indent="-742950">
              <a:buFont typeface="+mj-lt"/>
              <a:buAutoNum type="arabicPeriod"/>
            </a:pPr>
            <a:endParaRPr lang="en-US" sz="4000" dirty="0">
              <a:latin typeface=""/>
            </a:endParaRPr>
          </a:p>
          <a:p>
            <a:pPr marL="571500" indent="-571500">
              <a:buFont typeface="Arial" panose="020B0604020202020204" pitchFamily="34" charset="0"/>
              <a:buChar char="•"/>
            </a:pPr>
            <a:endParaRPr lang="en-US" sz="4000" dirty="0">
              <a:latin typeface=""/>
            </a:endParaRPr>
          </a:p>
          <a:p>
            <a:endParaRPr lang="en-US" sz="4000" dirty="0">
              <a:latin typeface=""/>
            </a:endParaRPr>
          </a:p>
          <a:p>
            <a:pPr marL="571500" indent="-571500">
              <a:buFont typeface="Arial" panose="020B0604020202020204" pitchFamily="34" charset="0"/>
              <a:buChar char="•"/>
            </a:pPr>
            <a:endParaRPr lang="en-US" sz="4000" spc="300" dirty="0">
              <a:latin typeface=""/>
            </a:endParaRPr>
          </a:p>
        </p:txBody>
      </p:sp>
      <p:sp>
        <p:nvSpPr>
          <p:cNvPr id="2" name="TextBox 1">
            <a:extLst>
              <a:ext uri="{FF2B5EF4-FFF2-40B4-BE49-F238E27FC236}">
                <a16:creationId xmlns:a16="http://schemas.microsoft.com/office/drawing/2014/main" id="{C088EB22-FC71-03B0-F9BB-A1502494D211}"/>
              </a:ext>
            </a:extLst>
          </p:cNvPr>
          <p:cNvSpPr txBox="1"/>
          <p:nvPr/>
        </p:nvSpPr>
        <p:spPr>
          <a:xfrm>
            <a:off x="954155" y="2164843"/>
            <a:ext cx="20337835" cy="11418510"/>
          </a:xfrm>
          <a:prstGeom prst="rect">
            <a:avLst/>
          </a:prstGeom>
          <a:noFill/>
        </p:spPr>
        <p:txBody>
          <a:bodyPr wrap="square" rtlCol="0" anchor="t">
            <a:spAutoFit/>
          </a:bodyPr>
          <a:lstStyle/>
          <a:p>
            <a:endParaRPr lang="en-US" sz="4800" u="sng" dirty="0">
              <a:latin typeface=""/>
            </a:endParaRPr>
          </a:p>
          <a:p>
            <a:pPr marL="571500" indent="-571500">
              <a:buFont typeface="Arial" panose="020B0604020202020204" pitchFamily="34" charset="0"/>
              <a:buChar char="•"/>
            </a:pPr>
            <a:r>
              <a:rPr lang="en-US" sz="4800" dirty="0">
                <a:latin typeface=""/>
              </a:rPr>
              <a:t>Correlation measures linear association; it goes from -1 to +1</a:t>
            </a:r>
          </a:p>
          <a:p>
            <a:pPr marL="571500" indent="-571500">
              <a:buFont typeface="Arial" panose="020B0604020202020204" pitchFamily="34" charset="0"/>
              <a:buChar char="•"/>
            </a:pPr>
            <a:endParaRPr lang="en-US" sz="4800" dirty="0">
              <a:latin typeface=""/>
            </a:endParaRPr>
          </a:p>
          <a:p>
            <a:pPr marL="571500" indent="-571500">
              <a:buFont typeface="Arial" panose="020B0604020202020204" pitchFamily="34" charset="0"/>
              <a:buChar char="•"/>
            </a:pPr>
            <a:r>
              <a:rPr lang="en-US" sz="4800" dirty="0">
                <a:latin typeface=""/>
              </a:rPr>
              <a:t>T-tests work for comparison of two means (or one)</a:t>
            </a:r>
          </a:p>
          <a:p>
            <a:pPr marL="571500" indent="-571500">
              <a:buFont typeface="Arial" panose="020B0604020202020204" pitchFamily="34" charset="0"/>
              <a:buChar char="•"/>
            </a:pPr>
            <a:endParaRPr lang="en-US" sz="4800" dirty="0">
              <a:latin typeface=""/>
            </a:endParaRPr>
          </a:p>
          <a:p>
            <a:pPr marL="571500" indent="-571500">
              <a:buFont typeface="Arial" panose="020B0604020202020204" pitchFamily="34" charset="0"/>
              <a:buChar char="•"/>
            </a:pPr>
            <a:r>
              <a:rPr lang="en-US" sz="4800" dirty="0">
                <a:latin typeface=""/>
              </a:rPr>
              <a:t>Chi squared-tests are used to compare counts for categories</a:t>
            </a:r>
          </a:p>
          <a:p>
            <a:pPr marL="571500" indent="-571500">
              <a:buFont typeface="Arial" panose="020B0604020202020204" pitchFamily="34" charset="0"/>
              <a:buChar char="•"/>
            </a:pPr>
            <a:endParaRPr lang="en-US" sz="4800" dirty="0">
              <a:latin typeface=""/>
            </a:endParaRPr>
          </a:p>
          <a:p>
            <a:pPr marL="571500" indent="-571500">
              <a:buFont typeface="Arial" panose="020B0604020202020204" pitchFamily="34" charset="0"/>
              <a:buChar char="•"/>
            </a:pPr>
            <a:r>
              <a:rPr lang="en-US" sz="4800" dirty="0">
                <a:latin typeface=""/>
              </a:rPr>
              <a:t>F-tests work for three or more means (also for two)</a:t>
            </a:r>
          </a:p>
          <a:p>
            <a:pPr marL="571500" indent="-571500">
              <a:buFont typeface="Arial" panose="020B0604020202020204" pitchFamily="34" charset="0"/>
              <a:buChar char="•"/>
            </a:pPr>
            <a:endParaRPr lang="en-US" sz="4800" dirty="0">
              <a:latin typeface=""/>
            </a:endParaRPr>
          </a:p>
          <a:p>
            <a:pPr marL="571500" indent="-571500">
              <a:buFont typeface="Arial" panose="020B0604020202020204" pitchFamily="34" charset="0"/>
              <a:buChar char="•"/>
            </a:pPr>
            <a:r>
              <a:rPr lang="en-US" sz="4800" dirty="0">
                <a:latin typeface=""/>
              </a:rPr>
              <a:t>Look for p-values and test statistics to make a conclusion</a:t>
            </a:r>
          </a:p>
          <a:p>
            <a:pPr marL="571500" indent="-571500">
              <a:buFont typeface="Arial" panose="020B0604020202020204" pitchFamily="34" charset="0"/>
              <a:buChar char="•"/>
            </a:pPr>
            <a:endParaRPr lang="en-US" sz="4800" dirty="0">
              <a:latin typeface=""/>
            </a:endParaRPr>
          </a:p>
          <a:p>
            <a:pPr marL="571500" indent="-571500">
              <a:buFont typeface="Arial" panose="020B0604020202020204" pitchFamily="34" charset="0"/>
              <a:buChar char="•"/>
            </a:pPr>
            <a:r>
              <a:rPr lang="en-US" sz="4800" dirty="0">
                <a:latin typeface=""/>
              </a:rPr>
              <a:t>Conclusion is either reject H0 or fail to reject H0</a:t>
            </a: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p:spTree>
    <p:extLst>
      <p:ext uri="{BB962C8B-B14F-4D97-AF65-F5344CB8AC3E}">
        <p14:creationId xmlns:p14="http://schemas.microsoft.com/office/powerpoint/2010/main" val="3116135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C984CF-2A2F-4F27-AC36-CE3C703A8CEC}"/>
              </a:ext>
            </a:extLst>
          </p:cNvPr>
          <p:cNvSpPr txBox="1"/>
          <p:nvPr/>
        </p:nvSpPr>
        <p:spPr>
          <a:xfrm>
            <a:off x="5342282" y="378868"/>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5. Resources – Materials for reference </a:t>
            </a:r>
          </a:p>
        </p:txBody>
      </p:sp>
      <p:sp>
        <p:nvSpPr>
          <p:cNvPr id="4" name="TextBox 3">
            <a:extLst>
              <a:ext uri="{FF2B5EF4-FFF2-40B4-BE49-F238E27FC236}">
                <a16:creationId xmlns:a16="http://schemas.microsoft.com/office/drawing/2014/main" id="{E3B509A1-5942-06D6-8297-5F3C4C89E849}"/>
              </a:ext>
            </a:extLst>
          </p:cNvPr>
          <p:cNvSpPr txBox="1"/>
          <p:nvPr/>
        </p:nvSpPr>
        <p:spPr>
          <a:xfrm>
            <a:off x="1271021" y="2275251"/>
            <a:ext cx="20337835" cy="2554545"/>
          </a:xfrm>
          <a:prstGeom prst="rect">
            <a:avLst/>
          </a:prstGeom>
          <a:noFill/>
        </p:spPr>
        <p:txBody>
          <a:bodyPr wrap="square" rtlCol="0" anchor="t">
            <a:spAutoFit/>
          </a:bodyPr>
          <a:lstStyle/>
          <a:p>
            <a:pPr marL="742950" indent="-742950">
              <a:buFont typeface="+mj-lt"/>
              <a:buAutoNum type="arabicPeriod"/>
            </a:pPr>
            <a:endParaRPr lang="en-US" sz="4000" dirty="0">
              <a:latin typeface=""/>
            </a:endParaRPr>
          </a:p>
          <a:p>
            <a:pPr marL="571500" indent="-571500">
              <a:buFont typeface="Arial" panose="020B0604020202020204" pitchFamily="34" charset="0"/>
              <a:buChar char="•"/>
            </a:pPr>
            <a:endParaRPr lang="en-US" sz="4000" dirty="0">
              <a:latin typeface=""/>
            </a:endParaRPr>
          </a:p>
          <a:p>
            <a:endParaRPr lang="en-US" sz="4000" dirty="0">
              <a:latin typeface=""/>
            </a:endParaRPr>
          </a:p>
          <a:p>
            <a:pPr marL="571500" indent="-571500">
              <a:buFont typeface="Arial" panose="020B0604020202020204" pitchFamily="34" charset="0"/>
              <a:buChar char="•"/>
            </a:pPr>
            <a:endParaRPr lang="en-US" sz="4000" spc="300" dirty="0">
              <a:latin typeface=""/>
            </a:endParaRPr>
          </a:p>
        </p:txBody>
      </p:sp>
      <p:sp>
        <p:nvSpPr>
          <p:cNvPr id="2" name="TextBox 1">
            <a:extLst>
              <a:ext uri="{FF2B5EF4-FFF2-40B4-BE49-F238E27FC236}">
                <a16:creationId xmlns:a16="http://schemas.microsoft.com/office/drawing/2014/main" id="{C088EB22-FC71-03B0-F9BB-A1502494D211}"/>
              </a:ext>
            </a:extLst>
          </p:cNvPr>
          <p:cNvSpPr txBox="1"/>
          <p:nvPr/>
        </p:nvSpPr>
        <p:spPr>
          <a:xfrm>
            <a:off x="1271021" y="2275251"/>
            <a:ext cx="19937979" cy="11172289"/>
          </a:xfrm>
          <a:prstGeom prst="rect">
            <a:avLst/>
          </a:prstGeom>
          <a:noFill/>
        </p:spPr>
        <p:txBody>
          <a:bodyPr wrap="square" rtlCol="0" anchor="t">
            <a:spAutoFit/>
          </a:bodyPr>
          <a:lstStyle/>
          <a:p>
            <a:r>
              <a:rPr lang="en-US" sz="4000" u="sng" dirty="0">
                <a:latin typeface=""/>
              </a:rPr>
              <a:t>Books: </a:t>
            </a:r>
          </a:p>
          <a:p>
            <a:pPr marL="571500" indent="-571500">
              <a:buFont typeface="Arial" panose="020B0604020202020204" pitchFamily="34" charset="0"/>
              <a:buChar char="•"/>
            </a:pPr>
            <a:r>
              <a:rPr lang="en-US" sz="4000" dirty="0">
                <a:latin typeface=""/>
              </a:rPr>
              <a:t>The Basic Practice of Statistics (7th Edition), by Moore, </a:t>
            </a:r>
            <a:r>
              <a:rPr lang="en-US" sz="4000" dirty="0" err="1">
                <a:latin typeface=""/>
              </a:rPr>
              <a:t>Notz</a:t>
            </a:r>
            <a:r>
              <a:rPr lang="en-US" sz="4000" dirty="0">
                <a:latin typeface=""/>
              </a:rPr>
              <a:t>, and </a:t>
            </a:r>
            <a:r>
              <a:rPr lang="en-US" sz="4000" dirty="0" err="1">
                <a:latin typeface=""/>
              </a:rPr>
              <a:t>Fligner</a:t>
            </a:r>
            <a:r>
              <a:rPr lang="en-US" sz="4000" dirty="0">
                <a:latin typeface=""/>
              </a:rPr>
              <a:t> </a:t>
            </a:r>
          </a:p>
          <a:p>
            <a:pPr marL="571500" indent="-571500">
              <a:buFont typeface="Arial" panose="020B0604020202020204" pitchFamily="34" charset="0"/>
              <a:buChar char="•"/>
            </a:pPr>
            <a:r>
              <a:rPr lang="en-US" sz="4000" dirty="0">
                <a:latin typeface=""/>
              </a:rPr>
              <a:t>Probability and Statistics for Engineering and the Sciences by Devore</a:t>
            </a:r>
          </a:p>
          <a:p>
            <a:pPr marL="571500" indent="-571500">
              <a:buFont typeface="Arial" panose="020B0604020202020204" pitchFamily="34" charset="0"/>
              <a:buChar char="•"/>
            </a:pPr>
            <a:endParaRPr lang="en-US" sz="4000" dirty="0">
              <a:latin typeface=""/>
            </a:endParaRPr>
          </a:p>
          <a:p>
            <a:endParaRPr lang="en-US" sz="4000" dirty="0">
              <a:latin typeface=""/>
            </a:endParaRPr>
          </a:p>
          <a:p>
            <a:endParaRPr lang="en-US" sz="4000" dirty="0">
              <a:latin typeface=""/>
            </a:endParaRPr>
          </a:p>
          <a:p>
            <a:r>
              <a:rPr lang="en-US" sz="4000" u="sng" dirty="0">
                <a:latin typeface=""/>
              </a:rPr>
              <a:t>Online/Datasets/code:</a:t>
            </a:r>
          </a:p>
          <a:p>
            <a:pPr marL="571500" indent="-571500">
              <a:buFont typeface="Arial" panose="020B0604020202020204" pitchFamily="34" charset="0"/>
              <a:buChar char="•"/>
            </a:pPr>
            <a:r>
              <a:rPr lang="en-US" sz="4000" dirty="0" err="1">
                <a:latin typeface=""/>
              </a:rPr>
              <a:t>Github</a:t>
            </a:r>
            <a:r>
              <a:rPr lang="en-US" sz="4000" dirty="0">
                <a:latin typeface=""/>
              </a:rPr>
              <a:t> for code repositories</a:t>
            </a:r>
          </a:p>
          <a:p>
            <a:pPr marL="571500" indent="-571500">
              <a:buFont typeface="Arial" panose="020B0604020202020204" pitchFamily="34" charset="0"/>
              <a:buChar char="•"/>
            </a:pPr>
            <a:r>
              <a:rPr lang="en-US" sz="4000" dirty="0">
                <a:latin typeface=""/>
              </a:rPr>
              <a:t>UC Irvine repository for datasets </a:t>
            </a:r>
          </a:p>
          <a:p>
            <a:pPr marL="571500" indent="-571500">
              <a:buFont typeface="Arial" panose="020B0604020202020204" pitchFamily="34" charset="0"/>
              <a:buChar char="•"/>
            </a:pPr>
            <a:r>
              <a:rPr lang="en-US" sz="4000" dirty="0">
                <a:latin typeface=""/>
              </a:rPr>
              <a:t>Kaggle for code and datasets </a:t>
            </a:r>
          </a:p>
          <a:p>
            <a:pPr marL="571500" indent="-571500">
              <a:buFont typeface="Arial" panose="020B0604020202020204" pitchFamily="34" charset="0"/>
              <a:buChar char="•"/>
            </a:pPr>
            <a:r>
              <a:rPr lang="en-US" sz="4000" dirty="0">
                <a:latin typeface=""/>
              </a:rPr>
              <a:t>Khan academy for minor statistical concepts</a:t>
            </a:r>
          </a:p>
          <a:p>
            <a:pPr marL="571500" indent="-571500">
              <a:buFont typeface="Arial" panose="020B0604020202020204" pitchFamily="34" charset="0"/>
              <a:buChar char="•"/>
            </a:pPr>
            <a:endParaRPr lang="en-US" sz="4000" dirty="0">
              <a:latin typeface=""/>
            </a:endParaRPr>
          </a:p>
          <a:p>
            <a:endParaRPr lang="en-US" sz="4000" dirty="0">
              <a:latin typeface=""/>
            </a:endParaRPr>
          </a:p>
          <a:p>
            <a:pPr marL="571500" indent="-571500">
              <a:buFont typeface="Arial" panose="020B0604020202020204" pitchFamily="34" charset="0"/>
              <a:buChar char="•"/>
            </a:pPr>
            <a:r>
              <a:rPr lang="en-US" sz="4000" dirty="0">
                <a:latin typeface=""/>
                <a:hlinkClick r:id="rId2"/>
              </a:rPr>
              <a:t>maquazi@salud.unm.edu</a:t>
            </a:r>
            <a:r>
              <a:rPr lang="en-US" sz="4000" dirty="0">
                <a:latin typeface=""/>
              </a:rPr>
              <a:t>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p:spTree>
    <p:extLst>
      <p:ext uri="{BB962C8B-B14F-4D97-AF65-F5344CB8AC3E}">
        <p14:creationId xmlns:p14="http://schemas.microsoft.com/office/powerpoint/2010/main" val="3541506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8EB22-FC71-03B0-F9BB-A1502494D211}"/>
              </a:ext>
            </a:extLst>
          </p:cNvPr>
          <p:cNvSpPr txBox="1"/>
          <p:nvPr/>
        </p:nvSpPr>
        <p:spPr>
          <a:xfrm>
            <a:off x="1081835" y="2569141"/>
            <a:ext cx="19937979" cy="2862322"/>
          </a:xfrm>
          <a:prstGeom prst="rect">
            <a:avLst/>
          </a:prstGeom>
          <a:noFill/>
        </p:spPr>
        <p:txBody>
          <a:bodyPr wrap="square" rtlCol="0" anchor="t">
            <a:spAutoFit/>
          </a:bodyPr>
          <a:lstStyle/>
          <a:p>
            <a:pPr algn="ctr"/>
            <a:r>
              <a:rPr lang="en-US" sz="6000" dirty="0">
                <a:latin typeface=""/>
              </a:rPr>
              <a:t>Thank you</a:t>
            </a:r>
          </a:p>
          <a:p>
            <a:pPr algn="ctr"/>
            <a:endParaRPr lang="en-US" sz="4000" dirty="0">
              <a:latin typeface=""/>
            </a:endParaRPr>
          </a:p>
          <a:p>
            <a:pPr algn="ctr"/>
            <a:r>
              <a:rPr lang="en-US" sz="4000" dirty="0">
                <a:latin typeface=""/>
                <a:hlinkClick r:id="rId2"/>
              </a:rPr>
              <a:t>maquazi@salud.unm.edu</a:t>
            </a:r>
            <a:r>
              <a:rPr lang="en-US" sz="4000" dirty="0">
                <a:latin typeface=""/>
              </a:rPr>
              <a:t> </a:t>
            </a:r>
          </a:p>
          <a:p>
            <a:pPr marL="571500" indent="-571500" algn="ctr">
              <a:buFont typeface="Arial" panose="020B0604020202020204" pitchFamily="34" charset="0"/>
              <a:buChar char="•"/>
            </a:pPr>
            <a:endParaRPr lang="en-US" sz="4000" dirty="0">
              <a:solidFill>
                <a:srgbClr val="FF0000"/>
              </a:solidFill>
              <a:latin typeface=""/>
            </a:endParaRPr>
          </a:p>
        </p:txBody>
      </p:sp>
      <p:pic>
        <p:nvPicPr>
          <p:cNvPr id="5" name="Picture 4" descr="A logo of a wolf&#10;&#10;Description automatically generated">
            <a:extLst>
              <a:ext uri="{FF2B5EF4-FFF2-40B4-BE49-F238E27FC236}">
                <a16:creationId xmlns:a16="http://schemas.microsoft.com/office/drawing/2014/main" id="{1100FDD6-0A13-F783-0ECE-36056D551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5863" y="7561218"/>
            <a:ext cx="2540000" cy="3124200"/>
          </a:xfrm>
          <a:prstGeom prst="rect">
            <a:avLst/>
          </a:prstGeom>
        </p:spPr>
      </p:pic>
      <p:pic>
        <p:nvPicPr>
          <p:cNvPr id="6" name="Picture 5" descr="A red logo with a letter n&#10;&#10;Description automatically generated">
            <a:extLst>
              <a:ext uri="{FF2B5EF4-FFF2-40B4-BE49-F238E27FC236}">
                <a16:creationId xmlns:a16="http://schemas.microsoft.com/office/drawing/2014/main" id="{02EF537B-1452-EF89-E4CF-789588EC2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03560" y="8882812"/>
            <a:ext cx="1714500" cy="1143000"/>
          </a:xfrm>
          <a:prstGeom prst="rect">
            <a:avLst/>
          </a:prstGeom>
        </p:spPr>
      </p:pic>
      <p:pic>
        <p:nvPicPr>
          <p:cNvPr id="7" name="Picture 6">
            <a:extLst>
              <a:ext uri="{FF2B5EF4-FFF2-40B4-BE49-F238E27FC236}">
                <a16:creationId xmlns:a16="http://schemas.microsoft.com/office/drawing/2014/main" id="{1E360593-6A04-38A2-3CD2-9AC0280BCD3D}"/>
              </a:ext>
            </a:extLst>
          </p:cNvPr>
          <p:cNvPicPr>
            <a:picLocks noChangeAspect="1"/>
          </p:cNvPicPr>
          <p:nvPr/>
        </p:nvPicPr>
        <p:blipFill>
          <a:blip r:embed="rId5"/>
          <a:stretch>
            <a:fillRect/>
          </a:stretch>
        </p:blipFill>
        <p:spPr>
          <a:xfrm>
            <a:off x="6608837" y="8882812"/>
            <a:ext cx="2908178" cy="1496858"/>
          </a:xfrm>
          <a:prstGeom prst="rect">
            <a:avLst/>
          </a:prstGeom>
        </p:spPr>
      </p:pic>
    </p:spTree>
    <p:extLst>
      <p:ext uri="{BB962C8B-B14F-4D97-AF65-F5344CB8AC3E}">
        <p14:creationId xmlns:p14="http://schemas.microsoft.com/office/powerpoint/2010/main" val="374065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A3DAC4CB-0AC2-6BD5-78C3-B8396E3031F1}"/>
              </a:ext>
            </a:extLst>
          </p:cNvPr>
          <p:cNvSpPr txBox="1">
            <a:spLocks noChangeArrowheads="1"/>
          </p:cNvSpPr>
          <p:nvPr/>
        </p:nvSpPr>
        <p:spPr>
          <a:xfrm>
            <a:off x="406828" y="1865078"/>
            <a:ext cx="20405035" cy="4629427"/>
          </a:xfrm>
          <a:prstGeom prst="rect">
            <a:avLst/>
          </a:prstGeom>
        </p:spPr>
        <p:txBody>
          <a:bodyPr>
            <a:normAutofit/>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marL="68580">
              <a:spcAft>
                <a:spcPts val="1200"/>
              </a:spcAft>
            </a:pPr>
            <a:r>
              <a:rPr lang="en-US" sz="3600" b="1" dirty="0">
                <a:latin typeface="Arial" pitchFamily="34" charset="0"/>
                <a:ea typeface="ＭＳ Ｐゴシック" pitchFamily="34" charset="-128"/>
                <a:cs typeface="Arial" pitchFamily="34" charset="0"/>
              </a:rPr>
              <a:t>HOW TO EXAMINE A SCATTERPLOT</a:t>
            </a:r>
          </a:p>
          <a:p>
            <a:pPr marL="571500" indent="-571500">
              <a:spcAft>
                <a:spcPts val="1200"/>
              </a:spcAft>
              <a:buFont typeface="Arial" panose="020B0604020202020204" pitchFamily="34" charset="0"/>
              <a:buChar char="•"/>
            </a:pPr>
            <a:r>
              <a:rPr lang="en-US" sz="3600" dirty="0">
                <a:latin typeface="Arial" pitchFamily="34" charset="0"/>
                <a:ea typeface="ＭＳ Ｐゴシック" pitchFamily="34" charset="-128"/>
                <a:cs typeface="Arial" pitchFamily="34" charset="0"/>
              </a:rPr>
              <a:t>As in any graph of data, look for the </a:t>
            </a:r>
            <a:r>
              <a:rPr lang="en-US" sz="3600" b="1" dirty="0">
                <a:latin typeface="Arial" pitchFamily="34" charset="0"/>
                <a:ea typeface="ＭＳ Ｐゴシック" pitchFamily="34" charset="-128"/>
                <a:cs typeface="Arial" pitchFamily="34" charset="0"/>
              </a:rPr>
              <a:t>overall pattern</a:t>
            </a:r>
            <a:r>
              <a:rPr lang="en-US" sz="3600" dirty="0">
                <a:latin typeface="Arial" pitchFamily="34" charset="0"/>
                <a:ea typeface="ＭＳ Ｐゴシック" pitchFamily="34" charset="-128"/>
                <a:cs typeface="Arial" pitchFamily="34" charset="0"/>
              </a:rPr>
              <a:t> and for striking </a:t>
            </a:r>
            <a:r>
              <a:rPr lang="en-US" sz="3600" b="1" dirty="0">
                <a:latin typeface="Arial" pitchFamily="34" charset="0"/>
                <a:ea typeface="ＭＳ Ｐゴシック" pitchFamily="34" charset="-128"/>
                <a:cs typeface="Arial" pitchFamily="34" charset="0"/>
              </a:rPr>
              <a:t>deviations</a:t>
            </a:r>
            <a:r>
              <a:rPr lang="en-US" sz="3600" dirty="0">
                <a:latin typeface="Arial" pitchFamily="34" charset="0"/>
                <a:ea typeface="ＭＳ Ｐゴシック" pitchFamily="34" charset="-128"/>
                <a:cs typeface="Arial" pitchFamily="34" charset="0"/>
              </a:rPr>
              <a:t> from that pattern. </a:t>
            </a:r>
          </a:p>
          <a:p>
            <a:pPr marL="571500" indent="-571500">
              <a:spcAft>
                <a:spcPts val="1200"/>
              </a:spcAft>
              <a:buFont typeface="Arial" panose="020B0604020202020204" pitchFamily="34" charset="0"/>
              <a:buChar char="•"/>
            </a:pPr>
            <a:r>
              <a:rPr lang="en-US" sz="3600" dirty="0">
                <a:latin typeface="Arial" pitchFamily="34" charset="0"/>
                <a:ea typeface="ＭＳ Ｐゴシック" pitchFamily="34" charset="-128"/>
                <a:cs typeface="Arial" pitchFamily="34" charset="0"/>
              </a:rPr>
              <a:t>You can describe the overall pattern of a scatterplot by the </a:t>
            </a:r>
            <a:r>
              <a:rPr lang="en-US" sz="3600" b="1" dirty="0">
                <a:latin typeface="Arial" pitchFamily="34" charset="0"/>
                <a:ea typeface="ＭＳ Ｐゴシック" pitchFamily="34" charset="-128"/>
                <a:cs typeface="Arial" pitchFamily="34" charset="0"/>
              </a:rPr>
              <a:t>direction,</a:t>
            </a:r>
            <a:r>
              <a:rPr lang="en-US" sz="3600" dirty="0">
                <a:latin typeface="Arial" pitchFamily="34" charset="0"/>
                <a:ea typeface="ＭＳ Ｐゴシック" pitchFamily="34" charset="-128"/>
                <a:cs typeface="Arial" pitchFamily="34" charset="0"/>
              </a:rPr>
              <a:t> </a:t>
            </a:r>
            <a:r>
              <a:rPr lang="en-US" sz="3600" b="1" dirty="0">
                <a:latin typeface="Arial" pitchFamily="34" charset="0"/>
                <a:ea typeface="ＭＳ Ｐゴシック" pitchFamily="34" charset="-128"/>
                <a:cs typeface="Arial" pitchFamily="34" charset="0"/>
              </a:rPr>
              <a:t>form,</a:t>
            </a:r>
            <a:r>
              <a:rPr lang="en-US" sz="3600" dirty="0">
                <a:latin typeface="Arial" pitchFamily="34" charset="0"/>
                <a:ea typeface="ＭＳ Ｐゴシック" pitchFamily="34" charset="-128"/>
                <a:cs typeface="Arial" pitchFamily="34" charset="0"/>
              </a:rPr>
              <a:t> and </a:t>
            </a:r>
            <a:r>
              <a:rPr lang="en-US" sz="3600" b="1" dirty="0">
                <a:latin typeface="Arial" pitchFamily="34" charset="0"/>
                <a:ea typeface="ＭＳ Ｐゴシック" pitchFamily="34" charset="-128"/>
                <a:cs typeface="Arial" pitchFamily="34" charset="0"/>
              </a:rPr>
              <a:t>strength</a:t>
            </a:r>
            <a:r>
              <a:rPr lang="en-US" sz="3600" dirty="0">
                <a:latin typeface="Arial" pitchFamily="34" charset="0"/>
                <a:ea typeface="ＭＳ Ｐゴシック" pitchFamily="34" charset="-128"/>
                <a:cs typeface="Arial" pitchFamily="34" charset="0"/>
              </a:rPr>
              <a:t> of the relationship. </a:t>
            </a:r>
          </a:p>
          <a:p>
            <a:pPr marL="571500" indent="-571500">
              <a:spcAft>
                <a:spcPts val="1200"/>
              </a:spcAft>
              <a:buFont typeface="Arial" panose="020B0604020202020204" pitchFamily="34" charset="0"/>
              <a:buChar char="•"/>
            </a:pPr>
            <a:r>
              <a:rPr lang="en-US" sz="3600" dirty="0">
                <a:latin typeface="Arial" pitchFamily="34" charset="0"/>
                <a:ea typeface="ＭＳ Ｐゴシック" pitchFamily="34" charset="-128"/>
                <a:cs typeface="Arial" pitchFamily="34" charset="0"/>
              </a:rPr>
              <a:t>An important kind of departure is an </a:t>
            </a:r>
            <a:r>
              <a:rPr lang="en-US" sz="3600" b="1" dirty="0">
                <a:latin typeface="Arial" pitchFamily="34" charset="0"/>
                <a:ea typeface="ＭＳ Ｐゴシック" pitchFamily="34" charset="-128"/>
                <a:cs typeface="Arial" pitchFamily="34" charset="0"/>
              </a:rPr>
              <a:t>outlier,</a:t>
            </a:r>
            <a:r>
              <a:rPr lang="en-US" sz="3600" dirty="0">
                <a:latin typeface="Arial" pitchFamily="34" charset="0"/>
                <a:ea typeface="ＭＳ Ｐゴシック" pitchFamily="34" charset="-128"/>
                <a:cs typeface="Arial" pitchFamily="34" charset="0"/>
              </a:rPr>
              <a:t> an individual value that falls outside the overall pattern of the relationship.</a:t>
            </a:r>
          </a:p>
        </p:txBody>
      </p:sp>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marL="742950" indent="-742950">
              <a:lnSpc>
                <a:spcPct val="200000"/>
              </a:lnSpc>
              <a:buFont typeface="+mj-lt"/>
              <a:buAutoNum type="arabicPeriod"/>
            </a:pPr>
            <a:r>
              <a:rPr lang="en-US" sz="4400" b="1" spc="300" dirty="0">
                <a:solidFill>
                  <a:schemeClr val="tx2"/>
                </a:solidFill>
                <a:latin typeface="Oswald" panose="02000503000000000000" pitchFamily="2" charset="77"/>
              </a:rPr>
              <a:t>Correlations – Measure linear association</a:t>
            </a:r>
          </a:p>
        </p:txBody>
      </p:sp>
      <p:sp>
        <p:nvSpPr>
          <p:cNvPr id="6" name="Rectangle 2">
            <a:extLst>
              <a:ext uri="{FF2B5EF4-FFF2-40B4-BE49-F238E27FC236}">
                <a16:creationId xmlns:a16="http://schemas.microsoft.com/office/drawing/2014/main" id="{C4ACCDB3-72A0-238E-0155-EF2EBB32E682}"/>
              </a:ext>
            </a:extLst>
          </p:cNvPr>
          <p:cNvSpPr txBox="1">
            <a:spLocks noChangeArrowheads="1"/>
          </p:cNvSpPr>
          <p:nvPr/>
        </p:nvSpPr>
        <p:spPr>
          <a:xfrm>
            <a:off x="618334" y="6615675"/>
            <a:ext cx="21174866" cy="1219200"/>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pPr marL="68580">
              <a:spcBef>
                <a:spcPts val="2000"/>
              </a:spcBef>
              <a:spcAft>
                <a:spcPts val="1200"/>
              </a:spcAft>
            </a:pPr>
            <a:r>
              <a:rPr lang="en-US" sz="3600" dirty="0">
                <a:solidFill>
                  <a:schemeClr val="tx1"/>
                </a:solidFill>
                <a:latin typeface="Arial" pitchFamily="34" charset="0"/>
                <a:ea typeface="ＭＳ Ｐゴシック" pitchFamily="34" charset="-128"/>
                <a:cs typeface="Arial" pitchFamily="34" charset="0"/>
              </a:rPr>
              <a:t>DIRECTION OF ASSOCIATION</a:t>
            </a:r>
          </a:p>
        </p:txBody>
      </p:sp>
      <p:sp>
        <p:nvSpPr>
          <p:cNvPr id="7" name="Rectangle 3">
            <a:extLst>
              <a:ext uri="{FF2B5EF4-FFF2-40B4-BE49-F238E27FC236}">
                <a16:creationId xmlns:a16="http://schemas.microsoft.com/office/drawing/2014/main" id="{F9E509A8-07CA-319F-52C9-5B1AFF09331B}"/>
              </a:ext>
            </a:extLst>
          </p:cNvPr>
          <p:cNvSpPr txBox="1">
            <a:spLocks noChangeArrowheads="1"/>
          </p:cNvSpPr>
          <p:nvPr/>
        </p:nvSpPr>
        <p:spPr>
          <a:xfrm>
            <a:off x="866919" y="7956046"/>
            <a:ext cx="19337839" cy="4064524"/>
          </a:xfrm>
          <a:prstGeom prst="rect">
            <a:avLst/>
          </a:prstGeom>
        </p:spPr>
        <p:txBody>
          <a:bodyPr>
            <a:normAutofit/>
          </a:bodyPr>
          <a:lst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Roboto Light" panose="02000000000000000000" pitchFamily="2"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Roboto Light" panose="02000000000000000000" pitchFamily="2"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Roboto Light" panose="02000000000000000000" pitchFamily="2"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Roboto Light" panose="02000000000000000000" pitchFamily="2"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a:lstStyle>
          <a:p>
            <a:pPr>
              <a:spcAft>
                <a:spcPts val="1200"/>
              </a:spcAft>
            </a:pPr>
            <a:r>
              <a:rPr lang="en-US" sz="2400" b="1" dirty="0">
                <a:latin typeface="Arial" pitchFamily="34" charset="0"/>
                <a:ea typeface="ＭＳ Ｐゴシック" pitchFamily="34" charset="-128"/>
                <a:cs typeface="Arial" pitchFamily="34" charset="0"/>
              </a:rPr>
              <a:t>POSITIVE ASSOCIATION, NEGATIVE ASSOCIATION</a:t>
            </a:r>
          </a:p>
          <a:p>
            <a:pPr marL="571500" indent="-571500">
              <a:spcAft>
                <a:spcPts val="1200"/>
              </a:spcAft>
              <a:buFont typeface="Arial" panose="020B0604020202020204" pitchFamily="34" charset="0"/>
              <a:buChar char="•"/>
            </a:pPr>
            <a:r>
              <a:rPr lang="en-US" sz="3600" dirty="0">
                <a:latin typeface="Arial" pitchFamily="34" charset="0"/>
                <a:ea typeface="ＭＳ Ｐゴシック" pitchFamily="34" charset="-128"/>
                <a:cs typeface="Arial" pitchFamily="34" charset="0"/>
              </a:rPr>
              <a:t>Two variables are positively associated when above-average values of one tend to accompany above-average values of the other, and below-average values also tend to occur together.</a:t>
            </a:r>
          </a:p>
          <a:p>
            <a:pPr marL="571500" indent="-571500">
              <a:spcAft>
                <a:spcPts val="1200"/>
              </a:spcAft>
              <a:buFont typeface="Arial" panose="020B0604020202020204" pitchFamily="34" charset="0"/>
              <a:buChar char="•"/>
            </a:pPr>
            <a:r>
              <a:rPr lang="en-US" sz="3600" dirty="0">
                <a:latin typeface="Arial" pitchFamily="34" charset="0"/>
                <a:ea typeface="ＭＳ Ｐゴシック" pitchFamily="34" charset="-128"/>
                <a:cs typeface="Arial" pitchFamily="34" charset="0"/>
              </a:rPr>
              <a:t>Two variables are negatively associated when above-average values of one tend to accompany below-average values of the other, and vice versa.</a:t>
            </a:r>
          </a:p>
        </p:txBody>
      </p:sp>
    </p:spTree>
    <p:extLst>
      <p:ext uri="{BB962C8B-B14F-4D97-AF65-F5344CB8AC3E}">
        <p14:creationId xmlns:p14="http://schemas.microsoft.com/office/powerpoint/2010/main" val="287766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marL="742950" indent="-742950">
              <a:lnSpc>
                <a:spcPct val="200000"/>
              </a:lnSpc>
              <a:buFont typeface="+mj-lt"/>
              <a:buAutoNum type="arabicPeriod"/>
            </a:pPr>
            <a:r>
              <a:rPr lang="en-US" sz="4400" b="1" spc="300" dirty="0">
                <a:solidFill>
                  <a:schemeClr val="tx2"/>
                </a:solidFill>
                <a:latin typeface="Oswald" panose="02000503000000000000" pitchFamily="2" charset="77"/>
              </a:rPr>
              <a:t>Correlations – Measure linear association</a:t>
            </a:r>
          </a:p>
        </p:txBody>
      </p:sp>
      <p:graphicFrame>
        <p:nvGraphicFramePr>
          <p:cNvPr id="14" name="Object 13">
            <a:extLst>
              <a:ext uri="{FF2B5EF4-FFF2-40B4-BE49-F238E27FC236}">
                <a16:creationId xmlns:a16="http://schemas.microsoft.com/office/drawing/2014/main" id="{7E7CA7EB-EDE6-79B7-59AE-CF026E3F0BFC}"/>
              </a:ext>
            </a:extLst>
          </p:cNvPr>
          <p:cNvGraphicFramePr>
            <a:graphicFrameLocks noChangeAspect="1"/>
          </p:cNvGraphicFramePr>
          <p:nvPr/>
        </p:nvGraphicFramePr>
        <p:xfrm>
          <a:off x="17664595" y="3955467"/>
          <a:ext cx="5887103" cy="1653118"/>
        </p:xfrm>
        <a:graphic>
          <a:graphicData uri="http://schemas.openxmlformats.org/presentationml/2006/ole">
            <mc:AlternateContent xmlns:mc="http://schemas.openxmlformats.org/markup-compatibility/2006">
              <mc:Choice xmlns:v="urn:schemas-microsoft-com:vml" Requires="v">
                <p:oleObj name="Equation" r:id="rId2" imgW="2577960" imgH="723600" progId="Equation.3">
                  <p:embed/>
                </p:oleObj>
              </mc:Choice>
              <mc:Fallback>
                <p:oleObj name="Equation" r:id="rId2" imgW="2577960" imgH="723600" progId="Equation.3">
                  <p:embed/>
                  <p:pic>
                    <p:nvPicPr>
                      <p:cNvPr id="14" name="Object 13">
                        <a:extLst>
                          <a:ext uri="{FF2B5EF4-FFF2-40B4-BE49-F238E27FC236}">
                            <a16:creationId xmlns:a16="http://schemas.microsoft.com/office/drawing/2014/main" id="{7E7CA7EB-EDE6-79B7-59AE-CF026E3F0BFC}"/>
                          </a:ext>
                        </a:extLst>
                      </p:cNvPr>
                      <p:cNvPicPr>
                        <a:picLocks noChangeAspect="1" noChangeArrowheads="1"/>
                      </p:cNvPicPr>
                      <p:nvPr/>
                    </p:nvPicPr>
                    <p:blipFill>
                      <a:blip r:embed="rId3"/>
                      <a:srcRect/>
                      <a:stretch>
                        <a:fillRect/>
                      </a:stretch>
                    </p:blipFill>
                    <p:spPr bwMode="auto">
                      <a:xfrm>
                        <a:off x="17664595" y="3955467"/>
                        <a:ext cx="5887103" cy="1653118"/>
                      </a:xfrm>
                      <a:prstGeom prst="rect">
                        <a:avLst/>
                      </a:prstGeom>
                      <a:noFill/>
                      <a:ln>
                        <a:noFill/>
                      </a:ln>
                    </p:spPr>
                  </p:pic>
                </p:oleObj>
              </mc:Fallback>
            </mc:AlternateContent>
          </a:graphicData>
        </a:graphic>
      </p:graphicFrame>
      <p:sp>
        <p:nvSpPr>
          <p:cNvPr id="15" name="Rectangle 3">
            <a:extLst>
              <a:ext uri="{FF2B5EF4-FFF2-40B4-BE49-F238E27FC236}">
                <a16:creationId xmlns:a16="http://schemas.microsoft.com/office/drawing/2014/main" id="{F8D4ED5A-19BB-9B4B-0242-B142B674AC7B}"/>
              </a:ext>
            </a:extLst>
          </p:cNvPr>
          <p:cNvSpPr txBox="1">
            <a:spLocks noChangeArrowheads="1"/>
          </p:cNvSpPr>
          <p:nvPr/>
        </p:nvSpPr>
        <p:spPr>
          <a:xfrm>
            <a:off x="429240" y="1864504"/>
            <a:ext cx="21186159" cy="8803495"/>
          </a:xfrm>
          <a:prstGeom prst="rect">
            <a:avLst/>
          </a:prstGeom>
        </p:spPr>
        <p:txBody>
          <a:bodyPr>
            <a:norm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marL="571500" indent="-571500" defTabSz="1828343" fontAlgn="auto">
              <a:lnSpc>
                <a:spcPct val="90000"/>
              </a:lnSpc>
              <a:spcBef>
                <a:spcPts val="2000"/>
              </a:spcBef>
              <a:spcAft>
                <a:spcPts val="1200"/>
              </a:spcAft>
              <a:buFont typeface="Arial" panose="020B0604020202020204" pitchFamily="34" charset="0"/>
              <a:buChar char="•"/>
            </a:pPr>
            <a:r>
              <a:rPr lang="en-US" sz="3600" dirty="0">
                <a:solidFill>
                  <a:schemeClr val="tx1"/>
                </a:solidFill>
                <a:latin typeface="Arial" pitchFamily="34" charset="0"/>
                <a:ea typeface="ＭＳ Ｐゴシック" pitchFamily="34" charset="-128"/>
                <a:cs typeface="Arial" pitchFamily="34" charset="0"/>
              </a:rPr>
              <a:t>A scatterplot displays the strength, direction, and form of the relationship between two quantitative variables.</a:t>
            </a:r>
          </a:p>
          <a:p>
            <a:pPr marL="571500" indent="-571500" defTabSz="1828343" fontAlgn="auto">
              <a:lnSpc>
                <a:spcPct val="90000"/>
              </a:lnSpc>
              <a:spcBef>
                <a:spcPts val="2000"/>
              </a:spcBef>
              <a:spcAft>
                <a:spcPts val="1200"/>
              </a:spcAft>
              <a:buFont typeface="Arial" panose="020B0604020202020204" pitchFamily="34" charset="0"/>
              <a:buChar char="•"/>
            </a:pPr>
            <a:r>
              <a:rPr lang="en-US" sz="3600" dirty="0">
                <a:solidFill>
                  <a:schemeClr val="tx1"/>
                </a:solidFill>
                <a:latin typeface="Arial" pitchFamily="34" charset="0"/>
                <a:ea typeface="ＭＳ Ｐゴシック" pitchFamily="34" charset="-128"/>
                <a:cs typeface="Arial" pitchFamily="34" charset="0"/>
              </a:rPr>
              <a:t>The </a:t>
            </a:r>
            <a:r>
              <a:rPr lang="en-US" sz="3600" dirty="0">
                <a:solidFill>
                  <a:srgbClr val="FF0000"/>
                </a:solidFill>
                <a:latin typeface="Arial" pitchFamily="34" charset="0"/>
                <a:ea typeface="ＭＳ Ｐゴシック" pitchFamily="34" charset="-128"/>
                <a:cs typeface="Arial" pitchFamily="34" charset="0"/>
              </a:rPr>
              <a:t>correlation, r, </a:t>
            </a:r>
            <a:r>
              <a:rPr lang="en-US" sz="3600" dirty="0">
                <a:solidFill>
                  <a:schemeClr val="tx1"/>
                </a:solidFill>
                <a:latin typeface="Arial" pitchFamily="34" charset="0"/>
                <a:ea typeface="ＭＳ Ｐゴシック" pitchFamily="34" charset="-128"/>
                <a:cs typeface="Arial" pitchFamily="34" charset="0"/>
              </a:rPr>
              <a:t>measures the strength of the </a:t>
            </a:r>
            <a:r>
              <a:rPr lang="en-US" sz="3600" dirty="0">
                <a:solidFill>
                  <a:srgbClr val="FF0000"/>
                </a:solidFill>
                <a:latin typeface="Arial" pitchFamily="34" charset="0"/>
                <a:ea typeface="ＭＳ Ｐゴシック" pitchFamily="34" charset="-128"/>
                <a:cs typeface="Arial" pitchFamily="34" charset="0"/>
              </a:rPr>
              <a:t>linear</a:t>
            </a:r>
            <a:r>
              <a:rPr lang="en-US" sz="3600" dirty="0">
                <a:solidFill>
                  <a:schemeClr val="tx1"/>
                </a:solidFill>
                <a:latin typeface="Arial" pitchFamily="34" charset="0"/>
                <a:ea typeface="ＭＳ Ｐゴシック" pitchFamily="34" charset="-128"/>
                <a:cs typeface="Arial" pitchFamily="34" charset="0"/>
              </a:rPr>
              <a:t> relationship between two quantitative variables.</a:t>
            </a:r>
          </a:p>
          <a:p>
            <a:pPr fontAlgn="auto">
              <a:spcAft>
                <a:spcPts val="1200"/>
              </a:spcAft>
            </a:pPr>
            <a:endParaRPr lang="en-US" sz="3000" dirty="0">
              <a:solidFill>
                <a:schemeClr val="tx1"/>
              </a:solidFill>
              <a:latin typeface="Arial" pitchFamily="34" charset="0"/>
              <a:ea typeface="ＭＳ Ｐゴシック" pitchFamily="34" charset="-128"/>
              <a:cs typeface="Arial" pitchFamily="34" charset="0"/>
            </a:endParaRPr>
          </a:p>
        </p:txBody>
      </p:sp>
      <p:sp>
        <p:nvSpPr>
          <p:cNvPr id="18" name="Rectangle 2">
            <a:extLst>
              <a:ext uri="{FF2B5EF4-FFF2-40B4-BE49-F238E27FC236}">
                <a16:creationId xmlns:a16="http://schemas.microsoft.com/office/drawing/2014/main" id="{C52BC28D-74E0-50CF-C926-7D564743EBBC}"/>
              </a:ext>
            </a:extLst>
          </p:cNvPr>
          <p:cNvSpPr txBox="1">
            <a:spLocks noChangeArrowheads="1"/>
          </p:cNvSpPr>
          <p:nvPr/>
        </p:nvSpPr>
        <p:spPr>
          <a:xfrm>
            <a:off x="1066800" y="4960229"/>
            <a:ext cx="8077200" cy="1219200"/>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r>
              <a:rPr lang="en-US" sz="3600" dirty="0">
                <a:latin typeface="Arial" panose="020B0604020202020204" pitchFamily="34" charset="0"/>
                <a:ea typeface="ＭＳ Ｐゴシック" pitchFamily="34" charset="-128"/>
                <a:cs typeface="Arial" panose="020B0604020202020204" pitchFamily="34" charset="0"/>
              </a:rPr>
              <a:t>FACTS ABOUT </a:t>
            </a:r>
            <a:r>
              <a:rPr lang="en-US" sz="3600" dirty="0">
                <a:solidFill>
                  <a:schemeClr val="tx1"/>
                </a:solidFill>
                <a:latin typeface="Arial" panose="020B0604020202020204" pitchFamily="34" charset="0"/>
                <a:ea typeface="ＭＳ Ｐゴシック" pitchFamily="34" charset="-128"/>
                <a:cs typeface="Arial" pitchFamily="34" charset="0"/>
              </a:rPr>
              <a:t>CORRELATION</a:t>
            </a:r>
          </a:p>
        </p:txBody>
      </p:sp>
      <p:sp>
        <p:nvSpPr>
          <p:cNvPr id="19" name="Rectangle 3">
            <a:extLst>
              <a:ext uri="{FF2B5EF4-FFF2-40B4-BE49-F238E27FC236}">
                <a16:creationId xmlns:a16="http://schemas.microsoft.com/office/drawing/2014/main" id="{9196E32F-A78B-52B5-5053-6CC48E82802C}"/>
              </a:ext>
            </a:extLst>
          </p:cNvPr>
          <p:cNvSpPr txBox="1">
            <a:spLocks noChangeArrowheads="1"/>
          </p:cNvSpPr>
          <p:nvPr/>
        </p:nvSpPr>
        <p:spPr>
          <a:xfrm>
            <a:off x="1066800" y="5608584"/>
            <a:ext cx="20345400" cy="7421615"/>
          </a:xfrm>
          <a:prstGeom prst="rect">
            <a:avLst/>
          </a:prstGeom>
        </p:spPr>
        <p:txBody>
          <a:bodyPr>
            <a:noAutofit/>
          </a:bodyPr>
          <a:lst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a:lstStyle>
          <a:p>
            <a:pPr>
              <a:spcAft>
                <a:spcPts val="1200"/>
              </a:spcAft>
              <a:buFont typeface="Arial" panose="020B0604020202020204" pitchFamily="34" charset="0"/>
              <a:buChar char="•"/>
            </a:pPr>
            <a:r>
              <a:rPr lang="en-US" sz="3600" dirty="0">
                <a:solidFill>
                  <a:schemeClr val="tx1"/>
                </a:solidFill>
                <a:latin typeface="Arial" panose="020B0604020202020204" pitchFamily="34" charset="0"/>
                <a:ea typeface="ＭＳ Ｐゴシック" pitchFamily="34" charset="-128"/>
                <a:cs typeface="Arial" pitchFamily="34" charset="0"/>
              </a:rPr>
              <a:t>Correlation makes </a:t>
            </a:r>
            <a:r>
              <a:rPr lang="en-US" sz="3600" dirty="0">
                <a:solidFill>
                  <a:srgbClr val="FF0000"/>
                </a:solidFill>
                <a:latin typeface="Arial" panose="020B0604020202020204" pitchFamily="34" charset="0"/>
                <a:ea typeface="ＭＳ Ｐゴシック" pitchFamily="34" charset="-128"/>
                <a:cs typeface="Arial" pitchFamily="34" charset="0"/>
              </a:rPr>
              <a:t>NO distinction </a:t>
            </a:r>
            <a:r>
              <a:rPr lang="en-US" sz="3600" dirty="0">
                <a:solidFill>
                  <a:schemeClr val="tx1"/>
                </a:solidFill>
                <a:latin typeface="Arial" panose="020B0604020202020204" pitchFamily="34" charset="0"/>
                <a:ea typeface="ＭＳ Ｐゴシック" pitchFamily="34" charset="-128"/>
                <a:cs typeface="Arial" pitchFamily="34" charset="0"/>
              </a:rPr>
              <a:t>between IV and DV. </a:t>
            </a:r>
            <a:endParaRPr lang="en-US" sz="3600" i="1" dirty="0">
              <a:solidFill>
                <a:schemeClr val="tx1"/>
              </a:solidFill>
              <a:latin typeface="Arial" pitchFamily="34" charset="0"/>
              <a:ea typeface="ＭＳ Ｐゴシック" pitchFamily="34" charset="-128"/>
              <a:cs typeface="Arial" pitchFamily="34" charset="0"/>
            </a:endParaRPr>
          </a:p>
          <a:p>
            <a:pPr>
              <a:spcAft>
                <a:spcPts val="1200"/>
              </a:spcAft>
              <a:buFont typeface="Arial" panose="020B0604020202020204" pitchFamily="34" charset="0"/>
              <a:buChar char="•"/>
            </a:pPr>
            <a:r>
              <a:rPr lang="en-US" sz="3600" i="1" dirty="0">
                <a:solidFill>
                  <a:schemeClr val="tx1"/>
                </a:solidFill>
                <a:latin typeface="Arial" pitchFamily="34" charset="0"/>
                <a:ea typeface="ＭＳ Ｐゴシック" pitchFamily="34" charset="-128"/>
                <a:cs typeface="Arial" pitchFamily="34" charset="0"/>
              </a:rPr>
              <a:t>r</a:t>
            </a:r>
            <a:r>
              <a:rPr lang="en-US" sz="3600" dirty="0">
                <a:solidFill>
                  <a:schemeClr val="tx1"/>
                </a:solidFill>
                <a:latin typeface="Arial" pitchFamily="34" charset="0"/>
                <a:ea typeface="ＭＳ Ｐゴシック" pitchFamily="34" charset="-128"/>
                <a:cs typeface="Arial" pitchFamily="34" charset="0"/>
              </a:rPr>
              <a:t> has no units and does not change when we change the units of measurement of </a:t>
            </a:r>
            <a:r>
              <a:rPr lang="en-US" sz="3600" i="1" dirty="0">
                <a:solidFill>
                  <a:schemeClr val="tx1"/>
                </a:solidFill>
                <a:latin typeface="Arial" pitchFamily="34" charset="0"/>
                <a:ea typeface="ＭＳ Ｐゴシック" pitchFamily="34" charset="-128"/>
                <a:cs typeface="Arial" pitchFamily="34" charset="0"/>
              </a:rPr>
              <a:t>x</a:t>
            </a:r>
            <a:r>
              <a:rPr lang="en-US" sz="3600" dirty="0">
                <a:solidFill>
                  <a:schemeClr val="tx1"/>
                </a:solidFill>
                <a:latin typeface="Arial" pitchFamily="34" charset="0"/>
                <a:ea typeface="ＭＳ Ｐゴシック" pitchFamily="34" charset="-128"/>
                <a:cs typeface="Arial" pitchFamily="34" charset="0"/>
              </a:rPr>
              <a:t>, </a:t>
            </a:r>
            <a:r>
              <a:rPr lang="en-US" sz="3600" i="1" dirty="0">
                <a:solidFill>
                  <a:schemeClr val="tx1"/>
                </a:solidFill>
                <a:latin typeface="Arial" pitchFamily="34" charset="0"/>
                <a:ea typeface="ＭＳ Ｐゴシック" pitchFamily="34" charset="-128"/>
                <a:cs typeface="Arial" pitchFamily="34" charset="0"/>
              </a:rPr>
              <a:t>y</a:t>
            </a:r>
            <a:r>
              <a:rPr lang="en-US" sz="3600" dirty="0">
                <a:solidFill>
                  <a:schemeClr val="tx1"/>
                </a:solidFill>
                <a:latin typeface="Arial" pitchFamily="34" charset="0"/>
                <a:ea typeface="ＭＳ Ｐゴシック" pitchFamily="34" charset="-128"/>
                <a:cs typeface="Arial" pitchFamily="34" charset="0"/>
              </a:rPr>
              <a:t>, or both. </a:t>
            </a:r>
          </a:p>
          <a:p>
            <a:pPr>
              <a:spcAft>
                <a:spcPts val="1200"/>
              </a:spcAft>
              <a:buFont typeface="Arial" panose="020B0604020202020204" pitchFamily="34" charset="0"/>
              <a:buChar char="•"/>
            </a:pPr>
            <a:r>
              <a:rPr lang="en-US" sz="3600" dirty="0">
                <a:solidFill>
                  <a:schemeClr val="tx1"/>
                </a:solidFill>
                <a:latin typeface="Arial" pitchFamily="34" charset="0"/>
                <a:ea typeface="ＭＳ Ｐゴシック" pitchFamily="34" charset="-128"/>
                <a:cs typeface="Arial" pitchFamily="34" charset="0"/>
              </a:rPr>
              <a:t>Positive </a:t>
            </a:r>
            <a:r>
              <a:rPr lang="en-US" sz="3600" i="1" dirty="0">
                <a:solidFill>
                  <a:schemeClr val="tx1"/>
                </a:solidFill>
                <a:latin typeface="Arial" pitchFamily="34" charset="0"/>
                <a:ea typeface="ＭＳ Ｐゴシック" pitchFamily="34" charset="-128"/>
                <a:cs typeface="Arial" pitchFamily="34" charset="0"/>
              </a:rPr>
              <a:t>r</a:t>
            </a:r>
            <a:r>
              <a:rPr lang="en-US" sz="3600" dirty="0">
                <a:solidFill>
                  <a:schemeClr val="tx1"/>
                </a:solidFill>
                <a:latin typeface="Arial" pitchFamily="34" charset="0"/>
                <a:ea typeface="ＭＳ Ｐゴシック" pitchFamily="34" charset="-128"/>
                <a:cs typeface="Arial" pitchFamily="34" charset="0"/>
              </a:rPr>
              <a:t> indicates </a:t>
            </a:r>
            <a:r>
              <a:rPr lang="en-US" sz="3600" dirty="0">
                <a:solidFill>
                  <a:srgbClr val="FF0000"/>
                </a:solidFill>
                <a:latin typeface="Arial" pitchFamily="34" charset="0"/>
                <a:ea typeface="ＭＳ Ｐゴシック" pitchFamily="34" charset="-128"/>
                <a:cs typeface="Arial" pitchFamily="34" charset="0"/>
              </a:rPr>
              <a:t>positive</a:t>
            </a:r>
            <a:r>
              <a:rPr lang="en-US" sz="3600" dirty="0">
                <a:solidFill>
                  <a:schemeClr val="tx1"/>
                </a:solidFill>
                <a:latin typeface="Arial" pitchFamily="34" charset="0"/>
                <a:ea typeface="ＭＳ Ｐゴシック" pitchFamily="34" charset="-128"/>
                <a:cs typeface="Arial" pitchFamily="34" charset="0"/>
              </a:rPr>
              <a:t> association between the variables, and </a:t>
            </a:r>
            <a:r>
              <a:rPr lang="en-US" sz="3600" dirty="0">
                <a:solidFill>
                  <a:srgbClr val="FF0000"/>
                </a:solidFill>
                <a:latin typeface="Arial" pitchFamily="34" charset="0"/>
                <a:ea typeface="ＭＳ Ｐゴシック" pitchFamily="34" charset="-128"/>
                <a:cs typeface="Arial" pitchFamily="34" charset="0"/>
              </a:rPr>
              <a:t>negative</a:t>
            </a:r>
            <a:r>
              <a:rPr lang="en-US" sz="3600" dirty="0">
                <a:solidFill>
                  <a:schemeClr val="tx1"/>
                </a:solidFill>
                <a:latin typeface="Arial" pitchFamily="34" charset="0"/>
                <a:ea typeface="ＭＳ Ｐゴシック" pitchFamily="34" charset="-128"/>
                <a:cs typeface="Arial" pitchFamily="34" charset="0"/>
              </a:rPr>
              <a:t> </a:t>
            </a:r>
            <a:r>
              <a:rPr lang="en-US" sz="3600" i="1" dirty="0">
                <a:solidFill>
                  <a:schemeClr val="tx1"/>
                </a:solidFill>
                <a:latin typeface="Arial" pitchFamily="34" charset="0"/>
                <a:ea typeface="ＭＳ Ｐゴシック" pitchFamily="34" charset="-128"/>
                <a:cs typeface="Arial" pitchFamily="34" charset="0"/>
              </a:rPr>
              <a:t>r</a:t>
            </a:r>
            <a:r>
              <a:rPr lang="en-US" sz="3600" dirty="0">
                <a:solidFill>
                  <a:schemeClr val="tx1"/>
                </a:solidFill>
                <a:latin typeface="Arial" pitchFamily="34" charset="0"/>
                <a:ea typeface="ＭＳ Ｐゴシック" pitchFamily="34" charset="-128"/>
                <a:cs typeface="Arial" pitchFamily="34" charset="0"/>
              </a:rPr>
              <a:t> indicates negative association.</a:t>
            </a:r>
          </a:p>
          <a:p>
            <a:pPr>
              <a:spcAft>
                <a:spcPts val="1200"/>
              </a:spcAft>
              <a:buFont typeface="Arial" panose="020B0604020202020204" pitchFamily="34" charset="0"/>
              <a:buChar char="•"/>
            </a:pPr>
            <a:r>
              <a:rPr lang="en-US" sz="3600" dirty="0">
                <a:solidFill>
                  <a:schemeClr val="tx1"/>
                </a:solidFill>
                <a:latin typeface="Arial" pitchFamily="34" charset="0"/>
                <a:ea typeface="ＭＳ Ｐゴシック" pitchFamily="34" charset="-128"/>
                <a:cs typeface="Arial" pitchFamily="34" charset="0"/>
              </a:rPr>
              <a:t>The correlation </a:t>
            </a:r>
            <a:r>
              <a:rPr lang="en-US" sz="3600" i="1" dirty="0">
                <a:solidFill>
                  <a:schemeClr val="tx1"/>
                </a:solidFill>
                <a:latin typeface="Arial" pitchFamily="34" charset="0"/>
                <a:ea typeface="ＭＳ Ｐゴシック" pitchFamily="34" charset="-128"/>
                <a:cs typeface="Arial" pitchFamily="34" charset="0"/>
              </a:rPr>
              <a:t>r</a:t>
            </a:r>
            <a:r>
              <a:rPr lang="en-US" sz="3600" dirty="0">
                <a:solidFill>
                  <a:schemeClr val="tx1"/>
                </a:solidFill>
                <a:latin typeface="Arial" pitchFamily="34" charset="0"/>
                <a:ea typeface="ＭＳ Ｐゴシック" pitchFamily="34" charset="-128"/>
                <a:cs typeface="Arial" pitchFamily="34" charset="0"/>
              </a:rPr>
              <a:t> is always a number between </a:t>
            </a:r>
            <a:r>
              <a:rPr lang="en-US" sz="3600" dirty="0">
                <a:latin typeface="Arial" panose="020B0604020202020204" pitchFamily="34" charset="0"/>
                <a:cs typeface="Arial" panose="020B0604020202020204" pitchFamily="34" charset="0"/>
              </a:rPr>
              <a:t>–</a:t>
            </a:r>
            <a:r>
              <a:rPr lang="en-US" sz="3600" dirty="0">
                <a:solidFill>
                  <a:schemeClr val="tx1"/>
                </a:solidFill>
                <a:latin typeface="Arial" pitchFamily="34" charset="0"/>
                <a:ea typeface="ＭＳ Ｐゴシック" pitchFamily="34" charset="-128"/>
                <a:cs typeface="Arial" pitchFamily="34" charset="0"/>
              </a:rPr>
              <a:t>1 and 1. </a:t>
            </a:r>
          </a:p>
          <a:p>
            <a:pPr fontAlgn="auto">
              <a:spcAft>
                <a:spcPts val="1200"/>
              </a:spcAft>
              <a:buFont typeface="Arial" panose="020B0604020202020204" pitchFamily="34" charset="0"/>
              <a:buChar char="•"/>
            </a:pPr>
            <a:r>
              <a:rPr lang="en-US" sz="3600" dirty="0">
                <a:solidFill>
                  <a:schemeClr val="tx1"/>
                </a:solidFill>
                <a:latin typeface="Arial" pitchFamily="34" charset="0"/>
                <a:ea typeface="ＭＳ Ｐゴシック" pitchFamily="34" charset="-128"/>
                <a:cs typeface="Arial" pitchFamily="34" charset="0"/>
              </a:rPr>
              <a:t>Correlation requires that both variables be </a:t>
            </a:r>
            <a:r>
              <a:rPr lang="en-US" sz="3600" dirty="0">
                <a:solidFill>
                  <a:srgbClr val="FF0000"/>
                </a:solidFill>
                <a:latin typeface="Arial" panose="020B0604020202020204" pitchFamily="34" charset="0"/>
                <a:ea typeface="ＭＳ Ｐゴシック" pitchFamily="34" charset="-128"/>
                <a:cs typeface="Arial" pitchFamily="34" charset="0"/>
              </a:rPr>
              <a:t>quantitative</a:t>
            </a:r>
            <a:r>
              <a:rPr lang="en-US" sz="3600" dirty="0">
                <a:solidFill>
                  <a:schemeClr val="tx1"/>
                </a:solidFill>
                <a:latin typeface="Arial" panose="020B0604020202020204" pitchFamily="34" charset="0"/>
                <a:ea typeface="ＭＳ Ｐゴシック" pitchFamily="34" charset="-128"/>
                <a:cs typeface="Arial" pitchFamily="34" charset="0"/>
              </a:rPr>
              <a:t>.</a:t>
            </a:r>
          </a:p>
          <a:p>
            <a:pPr fontAlgn="auto">
              <a:spcAft>
                <a:spcPts val="1200"/>
              </a:spcAft>
              <a:buFont typeface="Arial" panose="020B0604020202020204" pitchFamily="34" charset="0"/>
              <a:buChar char="•"/>
            </a:pPr>
            <a:r>
              <a:rPr lang="en-US" sz="3600" dirty="0">
                <a:solidFill>
                  <a:schemeClr val="tx1"/>
                </a:solidFill>
                <a:latin typeface="Arial" panose="020B0604020202020204" pitchFamily="34" charset="0"/>
                <a:ea typeface="ＭＳ Ｐゴシック" pitchFamily="34" charset="-128"/>
                <a:cs typeface="Arial" pitchFamily="34" charset="0"/>
              </a:rPr>
              <a:t>Correlation does not describe </a:t>
            </a:r>
            <a:r>
              <a:rPr lang="en-US" sz="3600" dirty="0">
                <a:solidFill>
                  <a:srgbClr val="FF0000"/>
                </a:solidFill>
                <a:latin typeface="Arial" panose="020B0604020202020204" pitchFamily="34" charset="0"/>
                <a:ea typeface="ＭＳ Ｐゴシック" pitchFamily="34" charset="-128"/>
                <a:cs typeface="Arial" pitchFamily="34" charset="0"/>
              </a:rPr>
              <a:t>curved</a:t>
            </a:r>
            <a:r>
              <a:rPr lang="en-US" sz="3600" dirty="0">
                <a:solidFill>
                  <a:schemeClr val="tx1"/>
                </a:solidFill>
                <a:latin typeface="Arial" panose="020B0604020202020204" pitchFamily="34" charset="0"/>
                <a:ea typeface="ＭＳ Ｐゴシック" pitchFamily="34" charset="-128"/>
                <a:cs typeface="Arial" pitchFamily="34" charset="0"/>
              </a:rPr>
              <a:t> relationships between variables, no matter how strong the relationship is.</a:t>
            </a:r>
          </a:p>
          <a:p>
            <a:pPr fontAlgn="auto">
              <a:spcAft>
                <a:spcPts val="1200"/>
              </a:spcAft>
              <a:buFont typeface="Arial" panose="020B0604020202020204" pitchFamily="34" charset="0"/>
              <a:buChar char="•"/>
            </a:pPr>
            <a:r>
              <a:rPr lang="en-US" sz="3600" dirty="0">
                <a:solidFill>
                  <a:schemeClr val="tx1"/>
                </a:solidFill>
                <a:latin typeface="Arial" panose="020B0604020202020204" pitchFamily="34" charset="0"/>
                <a:ea typeface="ＭＳ Ｐゴシック" pitchFamily="34" charset="-128"/>
                <a:cs typeface="Arial" pitchFamily="34" charset="0"/>
              </a:rPr>
              <a:t>Correlation is not resistant. r is strongly affected by a few </a:t>
            </a:r>
            <a:r>
              <a:rPr lang="en-US" sz="3600" dirty="0">
                <a:solidFill>
                  <a:srgbClr val="FF0000"/>
                </a:solidFill>
                <a:latin typeface="Arial" panose="020B0604020202020204" pitchFamily="34" charset="0"/>
                <a:ea typeface="ＭＳ Ｐゴシック" pitchFamily="34" charset="-128"/>
                <a:cs typeface="Arial" pitchFamily="34" charset="0"/>
              </a:rPr>
              <a:t>outlying</a:t>
            </a:r>
            <a:r>
              <a:rPr lang="en-US" sz="3600" dirty="0">
                <a:solidFill>
                  <a:schemeClr val="tx1"/>
                </a:solidFill>
                <a:latin typeface="Arial" panose="020B0604020202020204" pitchFamily="34" charset="0"/>
                <a:ea typeface="ＭＳ Ｐゴシック" pitchFamily="34" charset="-128"/>
                <a:cs typeface="Arial" pitchFamily="34" charset="0"/>
              </a:rPr>
              <a:t> observations.</a:t>
            </a:r>
          </a:p>
          <a:p>
            <a:pPr fontAlgn="auto">
              <a:spcAft>
                <a:spcPts val="1200"/>
              </a:spcAft>
              <a:buFont typeface="Arial" panose="020B0604020202020204" pitchFamily="34" charset="0"/>
              <a:buChar char="•"/>
            </a:pPr>
            <a:r>
              <a:rPr lang="en-US" sz="3600" dirty="0">
                <a:solidFill>
                  <a:schemeClr val="tx1"/>
                </a:solidFill>
                <a:latin typeface="Arial" panose="020B0604020202020204" pitchFamily="34" charset="0"/>
                <a:ea typeface="ＭＳ Ｐゴシック" pitchFamily="34" charset="-128"/>
                <a:cs typeface="Arial" pitchFamily="34" charset="0"/>
              </a:rPr>
              <a:t>Correlation is </a:t>
            </a:r>
            <a:r>
              <a:rPr lang="en-US" sz="3600" dirty="0">
                <a:solidFill>
                  <a:srgbClr val="FF0000"/>
                </a:solidFill>
                <a:latin typeface="Arial" panose="020B0604020202020204" pitchFamily="34" charset="0"/>
                <a:ea typeface="ＭＳ Ｐゴシック" pitchFamily="34" charset="-128"/>
                <a:cs typeface="Arial" pitchFamily="34" charset="0"/>
              </a:rPr>
              <a:t>NOT</a:t>
            </a:r>
            <a:r>
              <a:rPr lang="en-US" sz="3600" dirty="0">
                <a:solidFill>
                  <a:schemeClr val="tx1"/>
                </a:solidFill>
                <a:latin typeface="Arial" panose="020B0604020202020204" pitchFamily="34" charset="0"/>
                <a:ea typeface="ＭＳ Ｐゴシック" pitchFamily="34" charset="-128"/>
                <a:cs typeface="Arial" pitchFamily="34" charset="0"/>
              </a:rPr>
              <a:t> a complete summary of two-variable data.</a:t>
            </a:r>
          </a:p>
          <a:p>
            <a:pPr>
              <a:spcAft>
                <a:spcPts val="1200"/>
              </a:spcAft>
              <a:buFont typeface="Arial" panose="020B0604020202020204" pitchFamily="34" charset="0"/>
              <a:buChar char="•"/>
            </a:pPr>
            <a:endParaRPr lang="en-US" sz="3600" dirty="0">
              <a:solidFill>
                <a:schemeClr val="tx1"/>
              </a:solidFill>
              <a:latin typeface="Arial" panose="020B0604020202020204" pitchFamily="34" charset="0"/>
              <a:ea typeface="ＭＳ Ｐゴシック" pitchFamily="34" charset="-128"/>
              <a:cs typeface="Arial" pitchFamily="34" charset="0"/>
            </a:endParaRPr>
          </a:p>
        </p:txBody>
      </p:sp>
      <p:pic>
        <p:nvPicPr>
          <p:cNvPr id="5124" name="Picture 4" descr="Linearity in scatterplots">
            <a:extLst>
              <a:ext uri="{FF2B5EF4-FFF2-40B4-BE49-F238E27FC236}">
                <a16:creationId xmlns:a16="http://schemas.microsoft.com/office/drawing/2014/main" id="{0AAE7281-9591-FD2B-0AA5-66FBC4ADB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33410" y="7899399"/>
            <a:ext cx="5715000" cy="244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896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9">
                                            <p:txEl>
                                              <p:pRg st="5" end="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9">
                                            <p:txEl>
                                              <p:pRg st="6" end="6"/>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marL="742950" indent="-742950">
              <a:lnSpc>
                <a:spcPct val="200000"/>
              </a:lnSpc>
              <a:buFont typeface="+mj-lt"/>
              <a:buAutoNum type="arabicPeriod"/>
            </a:pPr>
            <a:r>
              <a:rPr lang="en-US" sz="4400" b="1" spc="300" dirty="0">
                <a:solidFill>
                  <a:schemeClr val="tx2"/>
                </a:solidFill>
                <a:latin typeface="Oswald" panose="02000503000000000000" pitchFamily="2" charset="77"/>
              </a:rPr>
              <a:t>Correlations – Measure linear association</a:t>
            </a:r>
          </a:p>
        </p:txBody>
      </p:sp>
      <p:sp>
        <p:nvSpPr>
          <p:cNvPr id="18" name="Rectangle 2">
            <a:extLst>
              <a:ext uri="{FF2B5EF4-FFF2-40B4-BE49-F238E27FC236}">
                <a16:creationId xmlns:a16="http://schemas.microsoft.com/office/drawing/2014/main" id="{C52BC28D-74E0-50CF-C926-7D564743EBBC}"/>
              </a:ext>
            </a:extLst>
          </p:cNvPr>
          <p:cNvSpPr txBox="1">
            <a:spLocks noChangeArrowheads="1"/>
          </p:cNvSpPr>
          <p:nvPr/>
        </p:nvSpPr>
        <p:spPr>
          <a:xfrm>
            <a:off x="9865691" y="1845274"/>
            <a:ext cx="4089400" cy="1219200"/>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r>
              <a:rPr lang="en-US" sz="3600" dirty="0">
                <a:solidFill>
                  <a:schemeClr val="tx1"/>
                </a:solidFill>
                <a:latin typeface="Arial" panose="020B0604020202020204" pitchFamily="34" charset="0"/>
                <a:ea typeface="ＭＳ Ｐゴシック" pitchFamily="34" charset="-128"/>
                <a:cs typeface="Arial" panose="020B0604020202020204" pitchFamily="34" charset="0"/>
              </a:rPr>
              <a:t>Worksheets (2)</a:t>
            </a:r>
          </a:p>
        </p:txBody>
      </p:sp>
      <p:pic>
        <p:nvPicPr>
          <p:cNvPr id="3" name="Graphic 2" descr="Line arrow: Straight with solid fill">
            <a:extLst>
              <a:ext uri="{FF2B5EF4-FFF2-40B4-BE49-F238E27FC236}">
                <a16:creationId xmlns:a16="http://schemas.microsoft.com/office/drawing/2014/main" id="{C671B512-61BA-820E-E155-C56DD7182B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960174" y="5581885"/>
            <a:ext cx="5900433" cy="3492030"/>
          </a:xfrm>
          <a:prstGeom prst="rect">
            <a:avLst/>
          </a:prstGeom>
        </p:spPr>
      </p:pic>
      <p:sp>
        <p:nvSpPr>
          <p:cNvPr id="11" name="TextBox 10">
            <a:extLst>
              <a:ext uri="{FF2B5EF4-FFF2-40B4-BE49-F238E27FC236}">
                <a16:creationId xmlns:a16="http://schemas.microsoft.com/office/drawing/2014/main" id="{772675EC-AE38-358D-F914-7837F7B7A43B}"/>
              </a:ext>
            </a:extLst>
          </p:cNvPr>
          <p:cNvSpPr txBox="1"/>
          <p:nvPr/>
        </p:nvSpPr>
        <p:spPr>
          <a:xfrm>
            <a:off x="10767391" y="12133881"/>
            <a:ext cx="2286000" cy="646331"/>
          </a:xfrm>
          <a:prstGeom prst="rect">
            <a:avLst/>
          </a:prstGeom>
          <a:noFill/>
        </p:spPr>
        <p:txBody>
          <a:bodyPr wrap="square" rtlCol="0">
            <a:spAutoFit/>
          </a:bodyPr>
          <a:lstStyle/>
          <a:p>
            <a:r>
              <a:rPr lang="en-US" dirty="0"/>
              <a:t>X (IV)</a:t>
            </a:r>
          </a:p>
        </p:txBody>
      </p:sp>
      <p:sp>
        <p:nvSpPr>
          <p:cNvPr id="12" name="TextBox 11">
            <a:extLst>
              <a:ext uri="{FF2B5EF4-FFF2-40B4-BE49-F238E27FC236}">
                <a16:creationId xmlns:a16="http://schemas.microsoft.com/office/drawing/2014/main" id="{D4727C77-B692-9B28-0D17-409DF0486E0C}"/>
              </a:ext>
            </a:extLst>
          </p:cNvPr>
          <p:cNvSpPr txBox="1"/>
          <p:nvPr/>
        </p:nvSpPr>
        <p:spPr>
          <a:xfrm>
            <a:off x="4199283" y="7312793"/>
            <a:ext cx="2286000" cy="646331"/>
          </a:xfrm>
          <a:prstGeom prst="rect">
            <a:avLst/>
          </a:prstGeom>
          <a:noFill/>
        </p:spPr>
        <p:txBody>
          <a:bodyPr wrap="square" rtlCol="0">
            <a:spAutoFit/>
          </a:bodyPr>
          <a:lstStyle/>
          <a:p>
            <a:r>
              <a:rPr lang="en-US" dirty="0"/>
              <a:t>Y (DV)</a:t>
            </a:r>
          </a:p>
        </p:txBody>
      </p:sp>
      <p:pic>
        <p:nvPicPr>
          <p:cNvPr id="20" name="Graphic 19" descr="Arrow circle outline">
            <a:extLst>
              <a:ext uri="{FF2B5EF4-FFF2-40B4-BE49-F238E27FC236}">
                <a16:creationId xmlns:a16="http://schemas.microsoft.com/office/drawing/2014/main" id="{F11DCD0A-DBE7-CBBC-A0E6-D461339844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439939" y="7044724"/>
            <a:ext cx="914400" cy="914400"/>
          </a:xfrm>
          <a:prstGeom prst="rect">
            <a:avLst/>
          </a:prstGeom>
        </p:spPr>
      </p:pic>
      <p:sp>
        <p:nvSpPr>
          <p:cNvPr id="21" name="Rectangle 2">
            <a:extLst>
              <a:ext uri="{FF2B5EF4-FFF2-40B4-BE49-F238E27FC236}">
                <a16:creationId xmlns:a16="http://schemas.microsoft.com/office/drawing/2014/main" id="{4B8701C3-A184-9FAE-96B9-39469913A1FC}"/>
              </a:ext>
            </a:extLst>
          </p:cNvPr>
          <p:cNvSpPr txBox="1">
            <a:spLocks noChangeArrowheads="1"/>
          </p:cNvSpPr>
          <p:nvPr/>
        </p:nvSpPr>
        <p:spPr>
          <a:xfrm>
            <a:off x="18332450" y="8197395"/>
            <a:ext cx="4991614" cy="1219200"/>
          </a:xfrm>
          <a:prstGeom prst="rect">
            <a:avLst/>
          </a:prstGeom>
        </p:spPr>
        <p:txBody>
          <a:bodyPr/>
          <a:lstStyle>
            <a:lvl1pPr algn="l" defTabSz="1828343" rtl="0" eaLnBrk="1" latinLnBrk="0" hangingPunct="1">
              <a:lnSpc>
                <a:spcPct val="90000"/>
              </a:lnSpc>
              <a:spcBef>
                <a:spcPct val="0"/>
              </a:spcBef>
              <a:buNone/>
              <a:defRPr sz="8798" b="1" i="0" kern="1200">
                <a:solidFill>
                  <a:schemeClr val="tx2"/>
                </a:solidFill>
                <a:latin typeface="Oswald" panose="02000503000000000000" pitchFamily="2" charset="77"/>
                <a:ea typeface="+mj-ea"/>
                <a:cs typeface="+mj-cs"/>
              </a:defRPr>
            </a:lvl1pPr>
          </a:lstStyle>
          <a:p>
            <a:r>
              <a:rPr lang="en-US" sz="3600" dirty="0">
                <a:solidFill>
                  <a:schemeClr val="tx1"/>
                </a:solidFill>
                <a:latin typeface="Arial" panose="020B0604020202020204" pitchFamily="34" charset="0"/>
                <a:ea typeface="ＭＳ Ｐゴシック" pitchFamily="34" charset="-128"/>
                <a:cs typeface="Arial" panose="020B0604020202020204" pitchFamily="34" charset="0"/>
              </a:rPr>
              <a:t>-1             0              1 </a:t>
            </a:r>
          </a:p>
        </p:txBody>
      </p:sp>
      <p:cxnSp>
        <p:nvCxnSpPr>
          <p:cNvPr id="23" name="Straight Connector 22">
            <a:extLst>
              <a:ext uri="{FF2B5EF4-FFF2-40B4-BE49-F238E27FC236}">
                <a16:creationId xmlns:a16="http://schemas.microsoft.com/office/drawing/2014/main" id="{FA6055EA-6A8B-7FF9-6CE8-3C6BBFDBFA5F}"/>
              </a:ext>
            </a:extLst>
          </p:cNvPr>
          <p:cNvCxnSpPr/>
          <p:nvPr/>
        </p:nvCxnSpPr>
        <p:spPr>
          <a:xfrm>
            <a:off x="18389086" y="7959124"/>
            <a:ext cx="4407414" cy="0"/>
          </a:xfrm>
          <a:prstGeom prst="line">
            <a:avLst/>
          </a:prstGeom>
          <a:ln w="47625"/>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B80B43-6DF0-D1EB-1524-D90C5DE031D9}"/>
              </a:ext>
            </a:extLst>
          </p:cNvPr>
          <p:cNvCxnSpPr>
            <a:cxnSpLocks/>
          </p:cNvCxnSpPr>
          <p:nvPr/>
        </p:nvCxnSpPr>
        <p:spPr>
          <a:xfrm>
            <a:off x="6045200" y="11633200"/>
            <a:ext cx="1072931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2A601E0-016A-01BD-23B8-5F22A56668BA}"/>
              </a:ext>
            </a:extLst>
          </p:cNvPr>
          <p:cNvCxnSpPr>
            <a:cxnSpLocks/>
          </p:cNvCxnSpPr>
          <p:nvPr/>
        </p:nvCxnSpPr>
        <p:spPr>
          <a:xfrm flipV="1">
            <a:off x="6045200" y="2496207"/>
            <a:ext cx="0" cy="9136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31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1" y="1459861"/>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Which statistical tests to use? </a:t>
            </a:r>
          </a:p>
        </p:txBody>
      </p:sp>
      <p:sp>
        <p:nvSpPr>
          <p:cNvPr id="22" name="TextBox 21">
            <a:extLst>
              <a:ext uri="{FF2B5EF4-FFF2-40B4-BE49-F238E27FC236}">
                <a16:creationId xmlns:a16="http://schemas.microsoft.com/office/drawing/2014/main" id="{CA781979-B0D9-E14F-DE6A-FCC4C44D83E0}"/>
              </a:ext>
            </a:extLst>
          </p:cNvPr>
          <p:cNvSpPr txBox="1"/>
          <p:nvPr/>
        </p:nvSpPr>
        <p:spPr>
          <a:xfrm>
            <a:off x="1271021" y="3189651"/>
            <a:ext cx="20337835" cy="6863417"/>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
              </a:rPr>
              <a:t>Depends on the variable of interest and the metric (relationship, mean, median etc.) of interest</a:t>
            </a:r>
          </a:p>
          <a:p>
            <a:endParaRPr lang="en-US" sz="4000" dirty="0">
              <a:latin typeface=""/>
            </a:endParaRPr>
          </a:p>
          <a:p>
            <a:pPr marL="571500" indent="-571500">
              <a:buFont typeface="Arial" panose="020B0604020202020204" pitchFamily="34" charset="0"/>
              <a:buChar char="•"/>
            </a:pPr>
            <a:endParaRPr lang="en-US" sz="4000" dirty="0">
              <a:latin typeface=""/>
            </a:endParaRPr>
          </a:p>
          <a:p>
            <a:r>
              <a:rPr lang="en-US" sz="4000" dirty="0">
                <a:latin typeface=""/>
              </a:rPr>
              <a:t>Examples</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t-test and z-test to compare </a:t>
            </a:r>
            <a:r>
              <a:rPr lang="en-US" sz="4000" dirty="0">
                <a:solidFill>
                  <a:srgbClr val="FF0000"/>
                </a:solidFill>
                <a:latin typeface=""/>
              </a:rPr>
              <a:t>means</a:t>
            </a:r>
            <a:r>
              <a:rPr lang="en-US" sz="4000" dirty="0">
                <a:latin typeface=""/>
              </a:rPr>
              <a:t> for </a:t>
            </a:r>
            <a:r>
              <a:rPr lang="en-US" sz="4000" dirty="0">
                <a:solidFill>
                  <a:srgbClr val="FF0000"/>
                </a:solidFill>
                <a:latin typeface=""/>
              </a:rPr>
              <a:t>two</a:t>
            </a:r>
            <a:r>
              <a:rPr lang="en-US" sz="4000" dirty="0">
                <a:latin typeface=""/>
              </a:rPr>
              <a:t> groups (or </a:t>
            </a:r>
            <a:r>
              <a:rPr lang="en-US" sz="4000" dirty="0">
                <a:solidFill>
                  <a:srgbClr val="FF0000"/>
                </a:solidFill>
                <a:latin typeface=""/>
              </a:rPr>
              <a:t>one</a:t>
            </a:r>
            <a:r>
              <a:rPr lang="en-US" sz="4000" dirty="0">
                <a:latin typeface=""/>
              </a:rPr>
              <a:t> group) </a:t>
            </a:r>
          </a:p>
          <a:p>
            <a:pPr marL="571500" indent="-571500">
              <a:buFont typeface="Arial" panose="020B0604020202020204" pitchFamily="34" charset="0"/>
              <a:buChar char="•"/>
            </a:pPr>
            <a:r>
              <a:rPr lang="en-US" sz="4000" dirty="0">
                <a:latin typeface=""/>
              </a:rPr>
              <a:t>Chi-squared test to assess </a:t>
            </a:r>
            <a:r>
              <a:rPr lang="en-US" sz="4000" dirty="0">
                <a:solidFill>
                  <a:srgbClr val="FF0000"/>
                </a:solidFill>
                <a:latin typeface=""/>
              </a:rPr>
              <a:t>relationships</a:t>
            </a:r>
            <a:r>
              <a:rPr lang="en-US" sz="4000" dirty="0">
                <a:latin typeface=""/>
              </a:rPr>
              <a:t> </a:t>
            </a:r>
          </a:p>
          <a:p>
            <a:pPr marL="571500" indent="-571500">
              <a:buFont typeface="Arial" panose="020B0604020202020204" pitchFamily="34" charset="0"/>
              <a:buChar char="•"/>
            </a:pPr>
            <a:r>
              <a:rPr lang="en-US" sz="4000" dirty="0">
                <a:latin typeface=""/>
              </a:rPr>
              <a:t>F-test to study </a:t>
            </a:r>
            <a:r>
              <a:rPr lang="en-US" sz="4000" dirty="0">
                <a:solidFill>
                  <a:srgbClr val="FF0000"/>
                </a:solidFill>
                <a:latin typeface=""/>
              </a:rPr>
              <a:t>ratios or </a:t>
            </a:r>
            <a:r>
              <a:rPr lang="en-US" sz="4000" dirty="0">
                <a:latin typeface=""/>
              </a:rPr>
              <a:t>compare</a:t>
            </a:r>
            <a:r>
              <a:rPr lang="en-US" sz="4000" dirty="0">
                <a:solidFill>
                  <a:srgbClr val="FF0000"/>
                </a:solidFill>
                <a:latin typeface=""/>
              </a:rPr>
              <a:t> means </a:t>
            </a:r>
            <a:r>
              <a:rPr lang="en-US" sz="4000" dirty="0">
                <a:latin typeface=""/>
              </a:rPr>
              <a:t>of </a:t>
            </a:r>
            <a:r>
              <a:rPr lang="en-US" sz="4000" dirty="0">
                <a:solidFill>
                  <a:srgbClr val="FF0000"/>
                </a:solidFill>
                <a:latin typeface=""/>
              </a:rPr>
              <a:t>three</a:t>
            </a:r>
            <a:r>
              <a:rPr lang="en-US" sz="4000" dirty="0">
                <a:latin typeface=""/>
              </a:rPr>
              <a:t> or more groups…</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p:spTree>
    <p:extLst>
      <p:ext uri="{BB962C8B-B14F-4D97-AF65-F5344CB8AC3E}">
        <p14:creationId xmlns:p14="http://schemas.microsoft.com/office/powerpoint/2010/main" val="12555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3B1EFEF-21B4-3749-752A-6F5A2AB26C5C}"/>
              </a:ext>
            </a:extLst>
          </p:cNvPr>
          <p:cNvSpPr txBox="1"/>
          <p:nvPr/>
        </p:nvSpPr>
        <p:spPr>
          <a:xfrm>
            <a:off x="5342283" y="219842"/>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a:t>
            </a:r>
          </a:p>
        </p:txBody>
      </p:sp>
      <p:sp>
        <p:nvSpPr>
          <p:cNvPr id="21" name="TextBox 20">
            <a:extLst>
              <a:ext uri="{FF2B5EF4-FFF2-40B4-BE49-F238E27FC236}">
                <a16:creationId xmlns:a16="http://schemas.microsoft.com/office/drawing/2014/main" id="{8C896F95-E680-03BA-0740-FAF4E851757A}"/>
              </a:ext>
            </a:extLst>
          </p:cNvPr>
          <p:cNvSpPr txBox="1"/>
          <p:nvPr/>
        </p:nvSpPr>
        <p:spPr>
          <a:xfrm>
            <a:off x="1271021" y="1459861"/>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3 steps of a t-test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A781979-B0D9-E14F-DE6A-FCC4C44D83E0}"/>
                  </a:ext>
                </a:extLst>
              </p:cNvPr>
              <p:cNvSpPr txBox="1"/>
              <p:nvPr/>
            </p:nvSpPr>
            <p:spPr>
              <a:xfrm>
                <a:off x="1271021" y="3189651"/>
                <a:ext cx="20337835" cy="12403395"/>
              </a:xfrm>
              <a:prstGeom prst="rect">
                <a:avLst/>
              </a:prstGeom>
              <a:noFill/>
            </p:spPr>
            <p:txBody>
              <a:bodyPr wrap="square" rtlCol="0" anchor="t">
                <a:spAutoFit/>
              </a:bodyPr>
              <a:lstStyle/>
              <a:p>
                <a:r>
                  <a:rPr lang="en-US" sz="4000" dirty="0">
                    <a:latin typeface=""/>
                  </a:rPr>
                  <a:t>1. Design the hypothesis</a:t>
                </a:r>
              </a:p>
              <a:p>
                <a:r>
                  <a:rPr lang="en-US" sz="4000" dirty="0">
                    <a:latin typeface=""/>
                  </a:rPr>
                  <a:t>H0: Population1 mean =</a:t>
                </a:r>
                <a:r>
                  <a:rPr lang="en-US" sz="4000" dirty="0">
                    <a:ea typeface="Cambria Math" panose="02040503050406030204" pitchFamily="18" charset="0"/>
                  </a:rPr>
                  <a:t>   </a:t>
                </a:r>
                <a:r>
                  <a:rPr lang="en-US" sz="4000" dirty="0">
                    <a:latin typeface=""/>
                  </a:rPr>
                  <a:t>Population2 mean (Null hypothesis)</a:t>
                </a:r>
              </a:p>
              <a:p>
                <a:r>
                  <a:rPr lang="en-US" sz="4000" dirty="0">
                    <a:latin typeface=""/>
                  </a:rPr>
                  <a:t>H1: Population1 mean </a:t>
                </a:r>
                <a14:m>
                  <m:oMath xmlns:m="http://schemas.openxmlformats.org/officeDocument/2006/math">
                    <m:r>
                      <a:rPr lang="en-US" sz="4000" i="1" smtClean="0">
                        <a:latin typeface="Cambria Math" panose="02040503050406030204" pitchFamily="18" charset="0"/>
                        <a:ea typeface="Cambria Math" panose="02040503050406030204" pitchFamily="18" charset="0"/>
                      </a:rPr>
                      <m:t>≠ </m:t>
                    </m:r>
                  </m:oMath>
                </a14:m>
                <a:r>
                  <a:rPr lang="en-US" sz="4000" dirty="0">
                    <a:latin typeface=""/>
                  </a:rPr>
                  <a:t> Population2 mean (Alternate hypothesis) </a:t>
                </a:r>
              </a:p>
              <a:p>
                <a:endParaRPr lang="en-US" sz="4000" dirty="0">
                  <a:latin typeface=""/>
                </a:endParaRPr>
              </a:p>
              <a:p>
                <a:r>
                  <a:rPr lang="en-US" sz="4000" dirty="0">
                    <a:latin typeface=""/>
                  </a:rPr>
                  <a:t>2. Calculate the t-test statistic, </a:t>
                </a:r>
                <a:r>
                  <a:rPr lang="en-US" sz="4000" dirty="0" err="1">
                    <a:latin typeface=""/>
                  </a:rPr>
                  <a:t>df</a:t>
                </a:r>
                <a:r>
                  <a:rPr lang="en-US" sz="4000" dirty="0">
                    <a:latin typeface=""/>
                  </a:rPr>
                  <a:t>, p-value</a:t>
                </a:r>
              </a:p>
              <a:p>
                <a:endParaRPr lang="en-US" sz="4000" dirty="0">
                  <a:latin typeface=""/>
                </a:endParaRPr>
              </a:p>
              <a:p>
                <a:r>
                  <a:rPr lang="en-US" sz="4000" dirty="0">
                    <a:latin typeface=""/>
                  </a:rPr>
                  <a:t>3. Make the conclusion using p-value or the t-test statistic </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reject H0 or if the t-test statistic &gt; t critical value</a:t>
                </a:r>
              </a:p>
              <a:p>
                <a:r>
                  <a:rPr lang="en-US" sz="4000" dirty="0">
                    <a:solidFill>
                      <a:srgbClr val="FF0000"/>
                    </a:solidFill>
                    <a:latin typeface=""/>
                  </a:rPr>
                  <a:t>If p-value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&gt;</m:t>
                    </m:r>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fail to reject H0 or if the t-test statistic </a:t>
                </a:r>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m:t>
                    </m:r>
                  </m:oMath>
                </a14:m>
                <a:r>
                  <a:rPr lang="en-US" sz="4000" dirty="0">
                    <a:solidFill>
                      <a:srgbClr val="FF0000"/>
                    </a:solidFill>
                    <a:latin typeface=""/>
                  </a:rPr>
                  <a:t> t critical value</a:t>
                </a:r>
              </a:p>
              <a:p>
                <a:endParaRPr lang="en-US" sz="4000" dirty="0">
                  <a:solidFill>
                    <a:srgbClr val="FF0000"/>
                  </a:solidFill>
                  <a:latin typeface=""/>
                </a:endParaRPr>
              </a:p>
              <a:p>
                <a14:m>
                  <m:oMath xmlns:m="http://schemas.openxmlformats.org/officeDocument/2006/math">
                    <m:r>
                      <a:rPr lang="en-US" sz="4000" i="1" smtClean="0">
                        <a:solidFill>
                          <a:srgbClr val="FF0000"/>
                        </a:solidFill>
                        <a:latin typeface="Cambria Math" panose="02040503050406030204" pitchFamily="18" charset="0"/>
                        <a:ea typeface="Cambria Math" panose="02040503050406030204" pitchFamily="18" charset="0"/>
                      </a:rPr>
                      <m:t>𝛼</m:t>
                    </m:r>
                  </m:oMath>
                </a14:m>
                <a:r>
                  <a:rPr lang="en-US" sz="4000" dirty="0">
                    <a:solidFill>
                      <a:srgbClr val="FF0000"/>
                    </a:solidFill>
                    <a:latin typeface=""/>
                  </a:rPr>
                  <a:t> is the level of significance </a:t>
                </a:r>
              </a:p>
              <a:p>
                <a:r>
                  <a:rPr lang="en-US" sz="4000" dirty="0">
                    <a:latin typeface=""/>
                  </a:rPr>
                  <a:t>It is the probability that the observed relationships between variables are due to a chance or sampling error. </a:t>
                </a:r>
                <a:endParaRPr lang="en-US" altLang="en-US" sz="4000" dirty="0">
                  <a:latin typeface=""/>
                </a:endParaRPr>
              </a:p>
              <a:p>
                <a:r>
                  <a:rPr lang="en-US" sz="4000" dirty="0">
                    <a:latin typeface=""/>
                  </a:rPr>
                  <a:t>They usually set alpha at .10, .05, .01, or .001. </a:t>
                </a:r>
              </a:p>
              <a:p>
                <a:r>
                  <a:rPr lang="en-US" sz="4000" dirty="0">
                    <a:latin typeface=""/>
                  </a:rPr>
                  <a:t>Most researchers usually set alpha at .05, 95% (confidence) certainty as the point that we confidently reject the null.</a:t>
                </a:r>
              </a:p>
              <a:p>
                <a:endParaRPr lang="en-US" sz="4000" dirty="0">
                  <a:solidFill>
                    <a:srgbClr val="FF0000"/>
                  </a:solidFill>
                  <a:latin typeface=""/>
                </a:endParaRP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solidFill>
                    <a:srgbClr val="FF0000"/>
                  </a:solidFill>
                  <a:latin typeface=""/>
                </a:endParaRPr>
              </a:p>
            </p:txBody>
          </p:sp>
        </mc:Choice>
        <mc:Fallback xmlns="">
          <p:sp>
            <p:nvSpPr>
              <p:cNvPr id="22" name="TextBox 21">
                <a:extLst>
                  <a:ext uri="{FF2B5EF4-FFF2-40B4-BE49-F238E27FC236}">
                    <a16:creationId xmlns:a16="http://schemas.microsoft.com/office/drawing/2014/main" id="{CA781979-B0D9-E14F-DE6A-FCC4C44D83E0}"/>
                  </a:ext>
                </a:extLst>
              </p:cNvPr>
              <p:cNvSpPr txBox="1">
                <a:spLocks noRot="1" noChangeAspect="1" noMove="1" noResize="1" noEditPoints="1" noAdjustHandles="1" noChangeArrowheads="1" noChangeShapeType="1" noTextEdit="1"/>
              </p:cNvSpPr>
              <p:nvPr/>
            </p:nvSpPr>
            <p:spPr>
              <a:xfrm>
                <a:off x="1271021" y="3189651"/>
                <a:ext cx="20337835" cy="12403395"/>
              </a:xfrm>
              <a:prstGeom prst="rect">
                <a:avLst/>
              </a:prstGeom>
              <a:blipFill>
                <a:blip r:embed="rId2"/>
                <a:stretch>
                  <a:fillRect l="-1061" t="-921" r="-1561"/>
                </a:stretch>
              </a:blipFill>
            </p:spPr>
            <p:txBody>
              <a:bodyPr/>
              <a:lstStyle/>
              <a:p>
                <a:r>
                  <a:rPr lang="en-US">
                    <a:noFill/>
                  </a:rPr>
                  <a:t> </a:t>
                </a:r>
              </a:p>
            </p:txBody>
          </p:sp>
        </mc:Fallback>
      </mc:AlternateContent>
      <p:pic>
        <p:nvPicPr>
          <p:cNvPr id="1026" name="Picture 2" descr="undefined">
            <a:extLst>
              <a:ext uri="{FF2B5EF4-FFF2-40B4-BE49-F238E27FC236}">
                <a16:creationId xmlns:a16="http://schemas.microsoft.com/office/drawing/2014/main" id="{9EA22A18-DB57-9E37-F747-32653E7C8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155" y="839851"/>
            <a:ext cx="5648423" cy="493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03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A1A843-60E3-0F59-7432-8252746B919C}"/>
              </a:ext>
            </a:extLst>
          </p:cNvPr>
          <p:cNvSpPr/>
          <p:nvPr/>
        </p:nvSpPr>
        <p:spPr>
          <a:xfrm>
            <a:off x="604253" y="5639037"/>
            <a:ext cx="18619554" cy="285435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B509A1-5942-06D6-8297-5F3C4C89E849}"/>
                  </a:ext>
                </a:extLst>
              </p:cNvPr>
              <p:cNvSpPr txBox="1"/>
              <p:nvPr/>
            </p:nvSpPr>
            <p:spPr>
              <a:xfrm>
                <a:off x="673357" y="1893508"/>
                <a:ext cx="19368063" cy="13634502"/>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
                  </a:rPr>
                  <a:t>Example: we want to know if the (5000) freshmen’s carb intake is more/less/</a:t>
                </a:r>
                <a:r>
                  <a:rPr lang="en-US" sz="4000" dirty="0">
                    <a:solidFill>
                      <a:srgbClr val="FF0000"/>
                    </a:solidFill>
                    <a:latin typeface=""/>
                  </a:rPr>
                  <a:t>same</a:t>
                </a:r>
                <a:r>
                  <a:rPr lang="en-US" sz="4000" dirty="0">
                    <a:latin typeface=""/>
                  </a:rPr>
                  <a:t> on average compared to (4000) sophomores’ carb intake at Tulane. </a:t>
                </a:r>
              </a:p>
              <a:p>
                <a:pPr marL="571500" indent="-571500">
                  <a:buFont typeface="Arial" panose="020B0604020202020204" pitchFamily="34" charset="0"/>
                  <a:buChar char="•"/>
                </a:pPr>
                <a:r>
                  <a:rPr lang="en-US" sz="4000" dirty="0">
                    <a:latin typeface=""/>
                  </a:rPr>
                  <a:t>So, we pick two </a:t>
                </a:r>
                <a:r>
                  <a:rPr lang="en-US" sz="4000" dirty="0">
                    <a:solidFill>
                      <a:srgbClr val="FF0000"/>
                    </a:solidFill>
                    <a:latin typeface=""/>
                  </a:rPr>
                  <a:t>samples</a:t>
                </a:r>
                <a:r>
                  <a:rPr lang="en-US" sz="4000" dirty="0">
                    <a:latin typeface=""/>
                  </a:rPr>
                  <a:t> of size 5 (F1 from freshmen population and S1 from the sophomore population) and record weights of the 10 individuals.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So, the hypotheses to test for </a:t>
                </a:r>
                <a:r>
                  <a:rPr lang="en-US" sz="4000" dirty="0">
                    <a:solidFill>
                      <a:srgbClr val="FF0000"/>
                    </a:solidFill>
                    <a:latin typeface=""/>
                  </a:rPr>
                  <a:t>same</a:t>
                </a:r>
                <a:r>
                  <a:rPr lang="en-US" sz="4000" dirty="0">
                    <a:latin typeface=""/>
                  </a:rPr>
                  <a:t> is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H0: Freshmen population mean is </a:t>
                </a:r>
                <a:r>
                  <a:rPr lang="en-US" sz="4000" dirty="0">
                    <a:solidFill>
                      <a:srgbClr val="FF0000"/>
                    </a:solidFill>
                    <a:latin typeface=""/>
                  </a:rPr>
                  <a:t>equal to</a:t>
                </a:r>
                <a:r>
                  <a:rPr lang="en-US" sz="4000" dirty="0">
                    <a:latin typeface=""/>
                  </a:rPr>
                  <a:t> the sophomore population mean</a:t>
                </a:r>
              </a:p>
              <a:p>
                <a:pPr marL="571500" indent="-571500">
                  <a:buFont typeface="Arial" panose="020B0604020202020204" pitchFamily="34" charset="0"/>
                  <a:buChar char="•"/>
                </a:pPr>
                <a:r>
                  <a:rPr lang="en-US" sz="4000" dirty="0">
                    <a:latin typeface=""/>
                  </a:rPr>
                  <a:t>H1: Freshmen population mean is </a:t>
                </a:r>
                <a:r>
                  <a:rPr lang="en-US" sz="4000" dirty="0">
                    <a:solidFill>
                      <a:srgbClr val="FF0000"/>
                    </a:solidFill>
                    <a:latin typeface=""/>
                  </a:rPr>
                  <a:t>not equal to</a:t>
                </a:r>
                <a:r>
                  <a:rPr lang="en-US" sz="4000" dirty="0">
                    <a:latin typeface=""/>
                  </a:rPr>
                  <a:t> the sophomore population mean</a:t>
                </a:r>
                <a:br>
                  <a:rPr lang="en-US" sz="4000" dirty="0">
                    <a:latin typeface=""/>
                  </a:rPr>
                </a:br>
                <a:r>
                  <a:rPr lang="en-US" sz="4000" dirty="0">
                    <a:latin typeface=""/>
                  </a:rPr>
                  <a:t>Fix the chance of being incorrect at 5% = 0.05, aka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type-I error</a:t>
                </a:r>
              </a:p>
              <a:p>
                <a:endParaRPr lang="en-US" sz="4000" dirty="0">
                  <a:latin typeface=""/>
                </a:endParaRPr>
              </a:p>
              <a:p>
                <a:pPr marL="571500" indent="-571500">
                  <a:buFont typeface="Arial" panose="020B0604020202020204" pitchFamily="34" charset="0"/>
                  <a:buChar char="•"/>
                </a:pPr>
                <a:r>
                  <a:rPr lang="en-US" sz="4000" dirty="0">
                    <a:latin typeface=""/>
                  </a:rPr>
                  <a:t>F1: 156, 171, 125, 200, 202 in </a:t>
                </a:r>
                <a:r>
                  <a:rPr lang="en-US" sz="4000" dirty="0" err="1">
                    <a:latin typeface=""/>
                  </a:rPr>
                  <a:t>gms</a:t>
                </a:r>
                <a:r>
                  <a:rPr lang="en-US" sz="4000" dirty="0">
                    <a:latin typeface=""/>
                  </a:rPr>
                  <a:t>. Mean F1 = 170.8 </a:t>
                </a:r>
                <a:r>
                  <a:rPr lang="en-US" sz="4000" dirty="0" err="1">
                    <a:latin typeface=""/>
                  </a:rPr>
                  <a:t>gms</a:t>
                </a:r>
                <a:endParaRPr lang="en-US" sz="4000" dirty="0">
                  <a:latin typeface=""/>
                </a:endParaRPr>
              </a:p>
              <a:p>
                <a:pPr marL="571500" indent="-571500">
                  <a:buFont typeface="Arial" panose="020B0604020202020204" pitchFamily="34" charset="0"/>
                  <a:buChar char="•"/>
                </a:pPr>
                <a:r>
                  <a:rPr lang="en-US" sz="4000" dirty="0">
                    <a:latin typeface=""/>
                  </a:rPr>
                  <a:t>S1: 168, 201, 155, 198, 212 in </a:t>
                </a:r>
                <a:r>
                  <a:rPr lang="en-US" sz="4000" dirty="0" err="1">
                    <a:latin typeface=""/>
                  </a:rPr>
                  <a:t>gms</a:t>
                </a:r>
                <a:r>
                  <a:rPr lang="en-US" sz="4000" dirty="0">
                    <a:latin typeface=""/>
                  </a:rPr>
                  <a:t>. Mean S1 = 190.8 </a:t>
                </a:r>
                <a:r>
                  <a:rPr lang="en-US" sz="4000" dirty="0" err="1">
                    <a:latin typeface=""/>
                  </a:rPr>
                  <a:t>gms</a:t>
                </a: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Mean S1 is clearly &gt; Mean F1, but is it going to be true for the whole </a:t>
                </a:r>
                <a:r>
                  <a:rPr lang="en-US" sz="4000" dirty="0">
                    <a:solidFill>
                      <a:srgbClr val="FF0000"/>
                    </a:solidFill>
                    <a:latin typeface=""/>
                  </a:rPr>
                  <a:t>population</a:t>
                </a:r>
                <a:r>
                  <a:rPr lang="en-US" sz="4000" dirty="0">
                    <a:latin typeface=""/>
                  </a:rPr>
                  <a:t>?</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 </a:t>
                </a:r>
                <a:r>
                  <a:rPr lang="en-US" sz="4000" dirty="0">
                    <a:solidFill>
                      <a:srgbClr val="FF0000"/>
                    </a:solidFill>
                    <a:latin typeface=""/>
                  </a:rPr>
                  <a:t>t-test</a:t>
                </a:r>
                <a:r>
                  <a:rPr lang="en-US" sz="4000" dirty="0">
                    <a:latin typeface=""/>
                  </a:rPr>
                  <a:t> will help answer this: t = 3.07, p-value = 0.030, which is &lt;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so reject H0 and accept H1. Note: changing the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
                  </a:rPr>
                  <a:t> may change the conclusion…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spc="300" dirty="0">
                  <a:latin typeface=""/>
                </a:endParaRPr>
              </a:p>
            </p:txBody>
          </p:sp>
        </mc:Choice>
        <mc:Fallback xmlns="">
          <p:sp>
            <p:nvSpPr>
              <p:cNvPr id="4" name="TextBox 3">
                <a:extLst>
                  <a:ext uri="{FF2B5EF4-FFF2-40B4-BE49-F238E27FC236}">
                    <a16:creationId xmlns:a16="http://schemas.microsoft.com/office/drawing/2014/main" id="{E3B509A1-5942-06D6-8297-5F3C4C89E849}"/>
                  </a:ext>
                </a:extLst>
              </p:cNvPr>
              <p:cNvSpPr txBox="1">
                <a:spLocks noRot="1" noChangeAspect="1" noMove="1" noResize="1" noEditPoints="1" noAdjustHandles="1" noChangeArrowheads="1" noChangeShapeType="1" noTextEdit="1"/>
              </p:cNvSpPr>
              <p:nvPr/>
            </p:nvSpPr>
            <p:spPr>
              <a:xfrm>
                <a:off x="673357" y="1893508"/>
                <a:ext cx="19368063" cy="13634502"/>
              </a:xfrm>
              <a:prstGeom prst="rect">
                <a:avLst/>
              </a:prstGeom>
              <a:blipFill>
                <a:blip r:embed="rId2"/>
                <a:stretch>
                  <a:fillRect l="-982" t="-83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5F6C8F3-5022-2E41-DC66-37159E0E1C2A}"/>
              </a:ext>
            </a:extLst>
          </p:cNvPr>
          <p:cNvSpPr txBox="1"/>
          <p:nvPr/>
        </p:nvSpPr>
        <p:spPr>
          <a:xfrm>
            <a:off x="5342283" y="219842"/>
            <a:ext cx="12195312"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a:t>
            </a:r>
          </a:p>
        </p:txBody>
      </p:sp>
      <p:sp>
        <p:nvSpPr>
          <p:cNvPr id="6" name="Rounded Rectangle 5">
            <a:extLst>
              <a:ext uri="{FF2B5EF4-FFF2-40B4-BE49-F238E27FC236}">
                <a16:creationId xmlns:a16="http://schemas.microsoft.com/office/drawing/2014/main" id="{94364FA4-7362-ED7C-CA07-5867F81DE978}"/>
              </a:ext>
            </a:extLst>
          </p:cNvPr>
          <p:cNvSpPr>
            <a:spLocks noChangeArrowheads="1"/>
          </p:cNvSpPr>
          <p:nvPr/>
        </p:nvSpPr>
        <p:spPr bwMode="auto">
          <a:xfrm>
            <a:off x="19223807" y="4674223"/>
            <a:ext cx="5177320" cy="3129953"/>
          </a:xfrm>
          <a:prstGeom prst="roundRect">
            <a:avLst>
              <a:gd name="adj" fmla="val 16667"/>
            </a:avLst>
          </a:prstGeom>
          <a:solidFill>
            <a:schemeClr val="accent3">
              <a:lumMod val="20000"/>
              <a:lumOff val="80000"/>
            </a:schemeClr>
          </a:solidFill>
          <a:ln w="10000">
            <a:solidFill>
              <a:schemeClr val="accent1"/>
            </a:solidFill>
            <a:round/>
            <a:headEnd/>
            <a:tailEnd/>
          </a:ln>
          <a:effectLst>
            <a:outerShdw blurRad="38100" dist="30000" dir="5400000" rotWithShape="0">
              <a:srgbClr val="808080">
                <a:alpha val="45000"/>
              </a:srgbClr>
            </a:outerShdw>
          </a:effectLst>
        </p:spPr>
        <p:txBody>
          <a:bodyPr anchor="ctr"/>
          <a:lstStyle/>
          <a:p>
            <a:pPr algn="ctr">
              <a:defRPr/>
            </a:pPr>
            <a:endParaRPr lang="en-US" sz="2800" b="1" dirty="0">
              <a:solidFill>
                <a:srgbClr val="000000"/>
              </a:solidFill>
            </a:endParaRPr>
          </a:p>
        </p:txBody>
      </p:sp>
      <p:sp>
        <p:nvSpPr>
          <p:cNvPr id="7" name="TextBox 6">
            <a:extLst>
              <a:ext uri="{FF2B5EF4-FFF2-40B4-BE49-F238E27FC236}">
                <a16:creationId xmlns:a16="http://schemas.microsoft.com/office/drawing/2014/main" id="{8B4417C0-93DD-804E-4027-1269CDC3D6AF}"/>
              </a:ext>
            </a:extLst>
          </p:cNvPr>
          <p:cNvSpPr txBox="1"/>
          <p:nvPr/>
        </p:nvSpPr>
        <p:spPr>
          <a:xfrm>
            <a:off x="21723499" y="3955959"/>
            <a:ext cx="2565400" cy="646331"/>
          </a:xfrm>
          <a:prstGeom prst="rect">
            <a:avLst/>
          </a:prstGeom>
          <a:noFill/>
        </p:spPr>
        <p:txBody>
          <a:bodyPr wrap="square" rtlCol="0">
            <a:spAutoFit/>
          </a:bodyPr>
          <a:lstStyle/>
          <a:p>
            <a:r>
              <a:rPr lang="en-US" dirty="0"/>
              <a:t>Population</a:t>
            </a:r>
          </a:p>
        </p:txBody>
      </p:sp>
      <p:sp>
        <p:nvSpPr>
          <p:cNvPr id="8" name="TextBox 7">
            <a:extLst>
              <a:ext uri="{FF2B5EF4-FFF2-40B4-BE49-F238E27FC236}">
                <a16:creationId xmlns:a16="http://schemas.microsoft.com/office/drawing/2014/main" id="{0678408D-C801-E4BA-1AA4-813CFA5F4178}"/>
              </a:ext>
            </a:extLst>
          </p:cNvPr>
          <p:cNvSpPr txBox="1"/>
          <p:nvPr/>
        </p:nvSpPr>
        <p:spPr>
          <a:xfrm>
            <a:off x="22333925" y="5916035"/>
            <a:ext cx="1954974" cy="646331"/>
          </a:xfrm>
          <a:prstGeom prst="rect">
            <a:avLst/>
          </a:prstGeom>
          <a:noFill/>
        </p:spPr>
        <p:txBody>
          <a:bodyPr wrap="square" rtlCol="0">
            <a:spAutoFit/>
          </a:bodyPr>
          <a:lstStyle/>
          <a:p>
            <a:r>
              <a:rPr lang="en-US" dirty="0"/>
              <a:t>Sample</a:t>
            </a:r>
          </a:p>
        </p:txBody>
      </p:sp>
      <p:sp>
        <p:nvSpPr>
          <p:cNvPr id="9" name="Oval 8">
            <a:extLst>
              <a:ext uri="{FF2B5EF4-FFF2-40B4-BE49-F238E27FC236}">
                <a16:creationId xmlns:a16="http://schemas.microsoft.com/office/drawing/2014/main" id="{7F051EBA-6126-F374-D636-06166CD8A095}"/>
              </a:ext>
            </a:extLst>
          </p:cNvPr>
          <p:cNvSpPr/>
          <p:nvPr/>
        </p:nvSpPr>
        <p:spPr>
          <a:xfrm>
            <a:off x="20415675" y="5639037"/>
            <a:ext cx="1918250" cy="1656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37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A1A843-60E3-0F59-7432-8252746B919C}"/>
              </a:ext>
            </a:extLst>
          </p:cNvPr>
          <p:cNvSpPr/>
          <p:nvPr/>
        </p:nvSpPr>
        <p:spPr>
          <a:xfrm>
            <a:off x="604253" y="5639037"/>
            <a:ext cx="18619554" cy="285435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3B509A1-5942-06D6-8297-5F3C4C89E849}"/>
                  </a:ext>
                </a:extLst>
              </p:cNvPr>
              <p:cNvSpPr txBox="1"/>
              <p:nvPr/>
            </p:nvSpPr>
            <p:spPr>
              <a:xfrm>
                <a:off x="673357" y="1893508"/>
                <a:ext cx="19368063" cy="13018949"/>
              </a:xfrm>
              <a:prstGeom prst="rect">
                <a:avLst/>
              </a:prstGeom>
              <a:noFill/>
            </p:spPr>
            <p:txBody>
              <a:bodyPr wrap="square" rtlCol="0" anchor="t">
                <a:spAutoFit/>
              </a:bodyPr>
              <a:lstStyle/>
              <a:p>
                <a:pPr marL="571500" indent="-571500">
                  <a:buFont typeface="Arial" panose="020B0604020202020204" pitchFamily="34" charset="0"/>
                  <a:buChar char="•"/>
                </a:pPr>
                <a:r>
                  <a:rPr lang="en-US" sz="4000" dirty="0">
                    <a:latin typeface=""/>
                  </a:rPr>
                  <a:t>Example: we want to know if the (5000) freshmen’s carb intake is more/less/</a:t>
                </a:r>
                <a:r>
                  <a:rPr lang="en-US" sz="4000" dirty="0">
                    <a:solidFill>
                      <a:srgbClr val="FF0000"/>
                    </a:solidFill>
                    <a:latin typeface=""/>
                  </a:rPr>
                  <a:t>same</a:t>
                </a:r>
                <a:r>
                  <a:rPr lang="en-US" sz="4000" dirty="0">
                    <a:latin typeface=""/>
                  </a:rPr>
                  <a:t> on average compared to (4000) sophomores’ carb intake at Tulane. </a:t>
                </a:r>
              </a:p>
              <a:p>
                <a:pPr marL="571500" indent="-571500">
                  <a:buFont typeface="Arial" panose="020B0604020202020204" pitchFamily="34" charset="0"/>
                  <a:buChar char="•"/>
                </a:pPr>
                <a:r>
                  <a:rPr lang="en-US" sz="4000" dirty="0">
                    <a:latin typeface=""/>
                  </a:rPr>
                  <a:t>So, we pick two </a:t>
                </a:r>
                <a:r>
                  <a:rPr lang="en-US" sz="4000" dirty="0">
                    <a:solidFill>
                      <a:srgbClr val="FF0000"/>
                    </a:solidFill>
                    <a:latin typeface=""/>
                  </a:rPr>
                  <a:t>samples</a:t>
                </a:r>
                <a:r>
                  <a:rPr lang="en-US" sz="4000" dirty="0">
                    <a:latin typeface=""/>
                  </a:rPr>
                  <a:t> of size 5 (F1 from freshmen population and S1 from the sophomore population) and record weights of the 10 individuals.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So, the hypotheses to test for </a:t>
                </a:r>
                <a:r>
                  <a:rPr lang="en-US" sz="4000" dirty="0">
                    <a:solidFill>
                      <a:srgbClr val="FF0000"/>
                    </a:solidFill>
                    <a:latin typeface=""/>
                  </a:rPr>
                  <a:t>same</a:t>
                </a:r>
                <a:r>
                  <a:rPr lang="en-US" sz="4000" dirty="0">
                    <a:latin typeface=""/>
                  </a:rPr>
                  <a:t> is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H0: Freshmen population mean is </a:t>
                </a:r>
                <a:r>
                  <a:rPr lang="en-US" sz="4000" dirty="0">
                    <a:solidFill>
                      <a:srgbClr val="FF0000"/>
                    </a:solidFill>
                    <a:latin typeface=""/>
                  </a:rPr>
                  <a:t>equal to</a:t>
                </a:r>
                <a:r>
                  <a:rPr lang="en-US" sz="4000" dirty="0">
                    <a:latin typeface=""/>
                  </a:rPr>
                  <a:t> the sophomore population mean</a:t>
                </a:r>
              </a:p>
              <a:p>
                <a:pPr marL="571500" indent="-571500">
                  <a:buFont typeface="Arial" panose="020B0604020202020204" pitchFamily="34" charset="0"/>
                  <a:buChar char="•"/>
                </a:pPr>
                <a:r>
                  <a:rPr lang="en-US" sz="4000" dirty="0">
                    <a:latin typeface=""/>
                  </a:rPr>
                  <a:t>H1: Freshmen population mean is </a:t>
                </a:r>
                <a:r>
                  <a:rPr lang="en-US" sz="4000" dirty="0">
                    <a:solidFill>
                      <a:srgbClr val="FF0000"/>
                    </a:solidFill>
                    <a:latin typeface=""/>
                  </a:rPr>
                  <a:t>not equal to</a:t>
                </a:r>
                <a:r>
                  <a:rPr lang="en-US" sz="4000" dirty="0">
                    <a:latin typeface=""/>
                  </a:rPr>
                  <a:t> the sophomore population mean</a:t>
                </a:r>
                <a:br>
                  <a:rPr lang="en-US" sz="4000" dirty="0">
                    <a:latin typeface=""/>
                  </a:rPr>
                </a:br>
                <a:r>
                  <a:rPr lang="en-US" sz="4000" dirty="0">
                    <a:latin typeface=""/>
                  </a:rPr>
                  <a:t>Fix the chance of being incorrect at 5% = 0.05, aka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type-I error</a:t>
                </a:r>
              </a:p>
              <a:p>
                <a:endParaRPr lang="en-US" sz="4000" dirty="0">
                  <a:latin typeface=""/>
                </a:endParaRP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 </a:t>
                </a:r>
                <a:r>
                  <a:rPr lang="en-US" sz="4000" dirty="0">
                    <a:solidFill>
                      <a:srgbClr val="FF0000"/>
                    </a:solidFill>
                    <a:latin typeface=""/>
                  </a:rPr>
                  <a:t>t-test</a:t>
                </a:r>
                <a:r>
                  <a:rPr lang="en-US" sz="4000" dirty="0">
                    <a:latin typeface=""/>
                  </a:rPr>
                  <a:t> will help answer this: t = 3.07, p-value = 0.030, which is &lt; </a:t>
                </a:r>
                <a14:m>
                  <m:oMath xmlns:m="http://schemas.openxmlformats.org/officeDocument/2006/math">
                    <m:r>
                      <a:rPr lang="en-US" sz="4000" i="1" smtClean="0">
                        <a:latin typeface="Cambria Math" panose="02040503050406030204" pitchFamily="18" charset="0"/>
                        <a:ea typeface="Cambria Math" panose="02040503050406030204" pitchFamily="18" charset="0"/>
                      </a:rPr>
                      <m:t>𝛼</m:t>
                    </m:r>
                  </m:oMath>
                </a14:m>
                <a:r>
                  <a:rPr lang="en-US" sz="4000" dirty="0">
                    <a:latin typeface=""/>
                  </a:rPr>
                  <a:t> (t critical = 2.77), so reject H0 and accept H1. Note: changing the </a:t>
                </a:r>
                <a14:m>
                  <m:oMath xmlns:m="http://schemas.openxmlformats.org/officeDocument/2006/math">
                    <m:r>
                      <a:rPr lang="en-US" sz="4000" i="1">
                        <a:latin typeface="Cambria Math" panose="02040503050406030204" pitchFamily="18" charset="0"/>
                        <a:ea typeface="Cambria Math" panose="02040503050406030204" pitchFamily="18" charset="0"/>
                      </a:rPr>
                      <m:t>𝛼</m:t>
                    </m:r>
                  </m:oMath>
                </a14:m>
                <a:r>
                  <a:rPr lang="en-US" sz="4000" dirty="0">
                    <a:latin typeface=""/>
                  </a:rPr>
                  <a:t> may change the conclusion…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r>
                  <a:rPr lang="en-US" sz="4000" dirty="0">
                    <a:latin typeface=""/>
                  </a:rPr>
                  <a:t>Conclusion in words</a:t>
                </a:r>
              </a:p>
              <a:p>
                <a:r>
                  <a:rPr lang="en-US" sz="4000" dirty="0">
                    <a:latin typeface=""/>
                  </a:rPr>
                  <a:t>	We are 95% confident that the freshman population mean is </a:t>
                </a:r>
                <a:r>
                  <a:rPr lang="en-US" sz="4000" dirty="0">
                    <a:solidFill>
                      <a:srgbClr val="FF0000"/>
                    </a:solidFill>
                    <a:latin typeface=""/>
                  </a:rPr>
                  <a:t>not the same </a:t>
                </a:r>
                <a:r>
                  <a:rPr lang="en-US" sz="4000" dirty="0">
                    <a:latin typeface=""/>
                  </a:rPr>
                  <a:t>as the sophomore population mean at Tulane. </a:t>
                </a:r>
              </a:p>
              <a:p>
                <a:pPr marL="571500" indent="-571500">
                  <a:buFont typeface="Arial" panose="020B0604020202020204" pitchFamily="34" charset="0"/>
                  <a:buChar char="•"/>
                </a:pPr>
                <a:endParaRPr lang="en-US" sz="4000" dirty="0">
                  <a:latin typeface=""/>
                </a:endParaRPr>
              </a:p>
              <a:p>
                <a:pPr marL="571500" indent="-571500">
                  <a:buFont typeface="Arial" panose="020B0604020202020204" pitchFamily="34" charset="0"/>
                  <a:buChar char="•"/>
                </a:pPr>
                <a:endParaRPr lang="en-US" sz="4000" spc="300" dirty="0">
                  <a:latin typeface=""/>
                </a:endParaRPr>
              </a:p>
            </p:txBody>
          </p:sp>
        </mc:Choice>
        <mc:Fallback xmlns="">
          <p:sp>
            <p:nvSpPr>
              <p:cNvPr id="4" name="TextBox 3">
                <a:extLst>
                  <a:ext uri="{FF2B5EF4-FFF2-40B4-BE49-F238E27FC236}">
                    <a16:creationId xmlns:a16="http://schemas.microsoft.com/office/drawing/2014/main" id="{E3B509A1-5942-06D6-8297-5F3C4C89E849}"/>
                  </a:ext>
                </a:extLst>
              </p:cNvPr>
              <p:cNvSpPr txBox="1">
                <a:spLocks noRot="1" noChangeAspect="1" noMove="1" noResize="1" noEditPoints="1" noAdjustHandles="1" noChangeArrowheads="1" noChangeShapeType="1" noTextEdit="1"/>
              </p:cNvSpPr>
              <p:nvPr/>
            </p:nvSpPr>
            <p:spPr>
              <a:xfrm>
                <a:off x="673357" y="1893508"/>
                <a:ext cx="19368063" cy="13018949"/>
              </a:xfrm>
              <a:prstGeom prst="rect">
                <a:avLst/>
              </a:prstGeom>
              <a:blipFill>
                <a:blip r:embed="rId2"/>
                <a:stretch>
                  <a:fillRect l="-1048" t="-877" r="-1244"/>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5F6C8F3-5022-2E41-DC66-37159E0E1C2A}"/>
              </a:ext>
            </a:extLst>
          </p:cNvPr>
          <p:cNvSpPr txBox="1"/>
          <p:nvPr/>
        </p:nvSpPr>
        <p:spPr>
          <a:xfrm>
            <a:off x="5342282" y="219842"/>
            <a:ext cx="14444317" cy="1240019"/>
          </a:xfrm>
          <a:prstGeom prst="rect">
            <a:avLst/>
          </a:prstGeom>
          <a:noFill/>
        </p:spPr>
        <p:txBody>
          <a:bodyPr wrap="square">
            <a:spAutoFit/>
          </a:bodyPr>
          <a:lstStyle/>
          <a:p>
            <a:pPr>
              <a:lnSpc>
                <a:spcPct val="200000"/>
              </a:lnSpc>
            </a:pPr>
            <a:r>
              <a:rPr lang="en-US" sz="4400" b="1" spc="300" dirty="0">
                <a:solidFill>
                  <a:schemeClr val="tx2"/>
                </a:solidFill>
                <a:latin typeface="Oswald" panose="02000503000000000000" pitchFamily="2" charset="77"/>
              </a:rPr>
              <a:t>2. T-test for means -- Compare means (contd.)</a:t>
            </a:r>
          </a:p>
        </p:txBody>
      </p:sp>
      <p:sp>
        <p:nvSpPr>
          <p:cNvPr id="6" name="Rounded Rectangle 5">
            <a:extLst>
              <a:ext uri="{FF2B5EF4-FFF2-40B4-BE49-F238E27FC236}">
                <a16:creationId xmlns:a16="http://schemas.microsoft.com/office/drawing/2014/main" id="{94364FA4-7362-ED7C-CA07-5867F81DE978}"/>
              </a:ext>
            </a:extLst>
          </p:cNvPr>
          <p:cNvSpPr>
            <a:spLocks noChangeArrowheads="1"/>
          </p:cNvSpPr>
          <p:nvPr/>
        </p:nvSpPr>
        <p:spPr bwMode="auto">
          <a:xfrm>
            <a:off x="19223807" y="4674223"/>
            <a:ext cx="5177320" cy="3129953"/>
          </a:xfrm>
          <a:prstGeom prst="roundRect">
            <a:avLst>
              <a:gd name="adj" fmla="val 16667"/>
            </a:avLst>
          </a:prstGeom>
          <a:solidFill>
            <a:schemeClr val="accent3">
              <a:lumMod val="20000"/>
              <a:lumOff val="80000"/>
            </a:schemeClr>
          </a:solidFill>
          <a:ln w="10000">
            <a:solidFill>
              <a:schemeClr val="accent1"/>
            </a:solidFill>
            <a:round/>
            <a:headEnd/>
            <a:tailEnd/>
          </a:ln>
          <a:effectLst>
            <a:outerShdw blurRad="38100" dist="30000" dir="5400000" rotWithShape="0">
              <a:srgbClr val="808080">
                <a:alpha val="45000"/>
              </a:srgbClr>
            </a:outerShdw>
          </a:effectLst>
        </p:spPr>
        <p:txBody>
          <a:bodyPr anchor="ctr"/>
          <a:lstStyle/>
          <a:p>
            <a:pPr algn="ctr">
              <a:defRPr/>
            </a:pPr>
            <a:endParaRPr lang="en-US" sz="2800" b="1" dirty="0">
              <a:solidFill>
                <a:srgbClr val="000000"/>
              </a:solidFill>
            </a:endParaRPr>
          </a:p>
        </p:txBody>
      </p:sp>
      <p:sp>
        <p:nvSpPr>
          <p:cNvPr id="7" name="TextBox 6">
            <a:extLst>
              <a:ext uri="{FF2B5EF4-FFF2-40B4-BE49-F238E27FC236}">
                <a16:creationId xmlns:a16="http://schemas.microsoft.com/office/drawing/2014/main" id="{8B4417C0-93DD-804E-4027-1269CDC3D6AF}"/>
              </a:ext>
            </a:extLst>
          </p:cNvPr>
          <p:cNvSpPr txBox="1"/>
          <p:nvPr/>
        </p:nvSpPr>
        <p:spPr>
          <a:xfrm>
            <a:off x="21723499" y="3955959"/>
            <a:ext cx="2565400" cy="646331"/>
          </a:xfrm>
          <a:prstGeom prst="rect">
            <a:avLst/>
          </a:prstGeom>
          <a:noFill/>
        </p:spPr>
        <p:txBody>
          <a:bodyPr wrap="square" rtlCol="0">
            <a:spAutoFit/>
          </a:bodyPr>
          <a:lstStyle/>
          <a:p>
            <a:r>
              <a:rPr lang="en-US" dirty="0"/>
              <a:t>Population</a:t>
            </a:r>
          </a:p>
        </p:txBody>
      </p:sp>
      <p:sp>
        <p:nvSpPr>
          <p:cNvPr id="8" name="TextBox 7">
            <a:extLst>
              <a:ext uri="{FF2B5EF4-FFF2-40B4-BE49-F238E27FC236}">
                <a16:creationId xmlns:a16="http://schemas.microsoft.com/office/drawing/2014/main" id="{0678408D-C801-E4BA-1AA4-813CFA5F4178}"/>
              </a:ext>
            </a:extLst>
          </p:cNvPr>
          <p:cNvSpPr txBox="1"/>
          <p:nvPr/>
        </p:nvSpPr>
        <p:spPr>
          <a:xfrm>
            <a:off x="22333925" y="5916035"/>
            <a:ext cx="1954974" cy="646331"/>
          </a:xfrm>
          <a:prstGeom prst="rect">
            <a:avLst/>
          </a:prstGeom>
          <a:noFill/>
        </p:spPr>
        <p:txBody>
          <a:bodyPr wrap="square" rtlCol="0">
            <a:spAutoFit/>
          </a:bodyPr>
          <a:lstStyle/>
          <a:p>
            <a:r>
              <a:rPr lang="en-US" dirty="0"/>
              <a:t>Sample</a:t>
            </a:r>
          </a:p>
        </p:txBody>
      </p:sp>
      <p:sp>
        <p:nvSpPr>
          <p:cNvPr id="9" name="Oval 8">
            <a:extLst>
              <a:ext uri="{FF2B5EF4-FFF2-40B4-BE49-F238E27FC236}">
                <a16:creationId xmlns:a16="http://schemas.microsoft.com/office/drawing/2014/main" id="{7F051EBA-6126-F374-D636-06166CD8A095}"/>
              </a:ext>
            </a:extLst>
          </p:cNvPr>
          <p:cNvSpPr/>
          <p:nvPr/>
        </p:nvSpPr>
        <p:spPr>
          <a:xfrm>
            <a:off x="20415675" y="5639037"/>
            <a:ext cx="1918250" cy="16568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363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smt color blue light 2">
      <a:dk1>
        <a:srgbClr val="000000"/>
      </a:dk1>
      <a:lt1>
        <a:srgbClr val="FFFFFF"/>
      </a:lt1>
      <a:dk2>
        <a:srgbClr val="373545"/>
      </a:dk2>
      <a:lt2>
        <a:srgbClr val="FFFFFF"/>
      </a:lt2>
      <a:accent1>
        <a:srgbClr val="264D89"/>
      </a:accent1>
      <a:accent2>
        <a:srgbClr val="3E67AA"/>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85913</TotalTime>
  <Words>2789</Words>
  <Application>Microsoft Macintosh PowerPoint</Application>
  <PresentationFormat>Custom</PresentationFormat>
  <Paragraphs>306</Paragraphs>
  <Slides>25</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4" baseType="lpstr">
      <vt:lpstr>Arial</vt:lpstr>
      <vt:lpstr>Calibri</vt:lpstr>
      <vt:lpstr>Cambria Math</vt:lpstr>
      <vt:lpstr>Oswald</vt:lpstr>
      <vt:lpstr>Oswald Light</vt:lpstr>
      <vt:lpstr>Roboto Light</vt:lpstr>
      <vt:lpstr>Wingdings 2</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Simple ANOVA </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David Lardier</dc:creator>
  <cp:keywords/>
  <dc:description/>
  <cp:lastModifiedBy>MOHAMMED QUAZI</cp:lastModifiedBy>
  <cp:revision>15341</cp:revision>
  <dcterms:created xsi:type="dcterms:W3CDTF">2014-11-12T21:47:38Z</dcterms:created>
  <dcterms:modified xsi:type="dcterms:W3CDTF">2023-10-16T17:55:17Z</dcterms:modified>
  <cp:category/>
</cp:coreProperties>
</file>